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51" r:id="rId2"/>
    <p:sldMasterId id="2147483652" r:id="rId3"/>
    <p:sldMasterId id="2147483653" r:id="rId4"/>
    <p:sldMasterId id="2147483654" r:id="rId5"/>
    <p:sldMasterId id="2147483687" r:id="rId6"/>
  </p:sldMasterIdLst>
  <p:notesMasterIdLst>
    <p:notesMasterId r:id="rId48"/>
  </p:notesMasterIdLst>
  <p:handoutMasterIdLst>
    <p:handoutMasterId r:id="rId49"/>
  </p:handoutMasterIdLst>
  <p:sldIdLst>
    <p:sldId id="273" r:id="rId7"/>
    <p:sldId id="449" r:id="rId8"/>
    <p:sldId id="465" r:id="rId9"/>
    <p:sldId id="468" r:id="rId10"/>
    <p:sldId id="474" r:id="rId11"/>
    <p:sldId id="475" r:id="rId12"/>
    <p:sldId id="386" r:id="rId13"/>
    <p:sldId id="335" r:id="rId14"/>
    <p:sldId id="339" r:id="rId15"/>
    <p:sldId id="431" r:id="rId16"/>
    <p:sldId id="379" r:id="rId17"/>
    <p:sldId id="478" r:id="rId18"/>
    <p:sldId id="480" r:id="rId19"/>
    <p:sldId id="479" r:id="rId20"/>
    <p:sldId id="450" r:id="rId21"/>
    <p:sldId id="473" r:id="rId22"/>
    <p:sldId id="476" r:id="rId23"/>
    <p:sldId id="477" r:id="rId24"/>
    <p:sldId id="472" r:id="rId25"/>
    <p:sldId id="452" r:id="rId26"/>
    <p:sldId id="453" r:id="rId27"/>
    <p:sldId id="454" r:id="rId28"/>
    <p:sldId id="455" r:id="rId29"/>
    <p:sldId id="434" r:id="rId30"/>
    <p:sldId id="456" r:id="rId31"/>
    <p:sldId id="469" r:id="rId32"/>
    <p:sldId id="457" r:id="rId33"/>
    <p:sldId id="435" r:id="rId34"/>
    <p:sldId id="373" r:id="rId35"/>
    <p:sldId id="413" r:id="rId36"/>
    <p:sldId id="458" r:id="rId37"/>
    <p:sldId id="459" r:id="rId38"/>
    <p:sldId id="414" r:id="rId39"/>
    <p:sldId id="460" r:id="rId40"/>
    <p:sldId id="461" r:id="rId41"/>
    <p:sldId id="444" r:id="rId42"/>
    <p:sldId id="463" r:id="rId43"/>
    <p:sldId id="420" r:id="rId44"/>
    <p:sldId id="471" r:id="rId45"/>
    <p:sldId id="462" r:id="rId46"/>
    <p:sldId id="470" r:id="rId4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A0"/>
    <a:srgbClr val="757477"/>
    <a:srgbClr val="ABCEDA"/>
    <a:srgbClr val="006A8D"/>
    <a:srgbClr val="B7B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824" autoAdjust="0"/>
  </p:normalViewPr>
  <p:slideViewPr>
    <p:cSldViewPr snapToGrid="0">
      <p:cViewPr>
        <p:scale>
          <a:sx n="67" d="100"/>
          <a:sy n="67" d="100"/>
        </p:scale>
        <p:origin x="-2892" y="-744"/>
      </p:cViewPr>
      <p:guideLst>
        <p:guide orient="horz" pos="3966"/>
        <p:guide pos="221"/>
        <p:guide pos="55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852"/>
    </p:cViewPr>
  </p:sorterViewPr>
  <p:notesViewPr>
    <p:cSldViewPr snapToGrid="0">
      <p:cViewPr varScale="1">
        <p:scale>
          <a:sx n="100" d="100"/>
          <a:sy n="100" d="100"/>
        </p:scale>
        <p:origin x="-350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uycas\Documents\SAV_RLC\sav\A__Sitzungen\2014-11-10_Bahnhofkolloquium\Calculations_03_Main_en_BahnhofKolloquium.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uycas\Documents\SAV_RLC\sav\A__Sitzungen\2014-11-10_Bahnhofkolloquium\Calculations_03_Main_en_BahnhofKolloquiu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85243604999532E-2"/>
          <c:y val="0.18617324569089125"/>
          <c:w val="0.60360010464929814"/>
          <c:h val="0.69364620738394378"/>
        </c:manualLayout>
      </c:layout>
      <c:barChart>
        <c:barDir val="col"/>
        <c:grouping val="stacked"/>
        <c:varyColors val="0"/>
        <c:ser>
          <c:idx val="0"/>
          <c:order val="0"/>
          <c:tx>
            <c:strRef>
              <c:f>Gemischte!$X$16</c:f>
              <c:strCache>
                <c:ptCount val="1"/>
                <c:pt idx="0">
                  <c:v>Present value of net cash flows</c:v>
                </c:pt>
              </c:strCache>
            </c:strRef>
          </c:tx>
          <c:spPr>
            <a:solidFill>
              <a:schemeClr val="accent5">
                <a:lumMod val="20000"/>
                <a:lumOff val="80000"/>
              </a:schemeClr>
            </a:solidFill>
            <a:ln>
              <a:solidFill>
                <a:schemeClr val="accent1"/>
              </a:solidFill>
            </a:ln>
          </c:spPr>
          <c:invertIfNegative val="0"/>
          <c:cat>
            <c:strRef>
              <c:f>Gemischte!$R$15:$R$37</c:f>
              <c:strCache>
                <c:ptCount val="23"/>
                <c:pt idx="0">
                  <c:v>CSM</c:v>
                </c:pt>
                <c:pt idx="1">
                  <c:v>FFV</c:v>
                </c:pt>
                <c:pt idx="2">
                  <c:v>0</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strCache>
            </c:strRef>
          </c:cat>
          <c:val>
            <c:numRef>
              <c:f>Gemischte!$X$15:$X$37</c:f>
              <c:numCache>
                <c:formatCode>General</c:formatCode>
                <c:ptCount val="23"/>
                <c:pt idx="1">
                  <c:v>0</c:v>
                </c:pt>
                <c:pt idx="2" formatCode="0">
                  <c:v>852.50213055466429</c:v>
                </c:pt>
                <c:pt idx="3" formatCode="0">
                  <c:v>3711.0995928380726</c:v>
                </c:pt>
                <c:pt idx="4" formatCode="0">
                  <c:v>3369.4823987349655</c:v>
                </c:pt>
                <c:pt idx="5" formatCode="0">
                  <c:v>3010.2942154961647</c:v>
                </c:pt>
                <c:pt idx="6" formatCode="0">
                  <c:v>2673.1497538517178</c:v>
                </c:pt>
                <c:pt idx="7" formatCode="0">
                  <c:v>2352.5890707276517</c:v>
                </c:pt>
                <c:pt idx="8" formatCode="0">
                  <c:v>2317.0541033445734</c:v>
                </c:pt>
                <c:pt idx="9" formatCode="0">
                  <c:v>2096.9681869730534</c:v>
                </c:pt>
                <c:pt idx="10" formatCode="0">
                  <c:v>1883.0796367725291</c:v>
                </c:pt>
                <c:pt idx="11" formatCode="0">
                  <c:v>1680.5183375696636</c:v>
                </c:pt>
                <c:pt idx="12" formatCode="0">
                  <c:v>1485.3134718375102</c:v>
                </c:pt>
                <c:pt idx="13" formatCode="0">
                  <c:v>1301.9769122006344</c:v>
                </c:pt>
                <c:pt idx="14" formatCode="0">
                  <c:v>1126.8252060751488</c:v>
                </c:pt>
                <c:pt idx="15" formatCode="0">
                  <c:v>963.77418116346314</c:v>
                </c:pt>
                <c:pt idx="16" formatCode="0">
                  <c:v>809.4146371871941</c:v>
                </c:pt>
                <c:pt idx="17" formatCode="0">
                  <c:v>667.0967232161513</c:v>
                </c:pt>
                <c:pt idx="18" formatCode="0">
                  <c:v>961.8729652718016</c:v>
                </c:pt>
                <c:pt idx="19" formatCode="0">
                  <c:v>854.50186566278364</c:v>
                </c:pt>
                <c:pt idx="20" formatCode="0">
                  <c:v>748.18104852224394</c:v>
                </c:pt>
                <c:pt idx="21" formatCode="0">
                  <c:v>648.52995209124333</c:v>
                </c:pt>
                <c:pt idx="22" formatCode="0">
                  <c:v>-30934.702383123065</c:v>
                </c:pt>
              </c:numCache>
            </c:numRef>
          </c:val>
        </c:ser>
        <c:ser>
          <c:idx val="1"/>
          <c:order val="1"/>
          <c:tx>
            <c:strRef>
              <c:f>Gemischte!$Y$16</c:f>
              <c:strCache>
                <c:ptCount val="1"/>
                <c:pt idx="0">
                  <c:v>Adjustment for time value of money</c:v>
                </c:pt>
              </c:strCache>
            </c:strRef>
          </c:tx>
          <c:spPr>
            <a:noFill/>
            <a:ln w="9525">
              <a:solidFill>
                <a:schemeClr val="accent1"/>
              </a:solidFill>
            </a:ln>
          </c:spPr>
          <c:invertIfNegative val="0"/>
          <c:cat>
            <c:strRef>
              <c:f>Gemischte!$R$15:$R$37</c:f>
              <c:strCache>
                <c:ptCount val="23"/>
                <c:pt idx="0">
                  <c:v>CSM</c:v>
                </c:pt>
                <c:pt idx="1">
                  <c:v>FFV</c:v>
                </c:pt>
                <c:pt idx="2">
                  <c:v>0</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strCache>
            </c:strRef>
          </c:cat>
          <c:val>
            <c:numRef>
              <c:f>Gemischte!$Y$15:$Y$37</c:f>
              <c:numCache>
                <c:formatCode>General</c:formatCode>
                <c:ptCount val="23"/>
                <c:pt idx="1">
                  <c:v>0</c:v>
                </c:pt>
                <c:pt idx="2" formatCode="0">
                  <c:v>0</c:v>
                </c:pt>
                <c:pt idx="3" formatCode="0">
                  <c:v>37.110995928380817</c:v>
                </c:pt>
                <c:pt idx="4" formatCode="0">
                  <c:v>72.831362048656501</c:v>
                </c:pt>
                <c:pt idx="5" formatCode="0">
                  <c:v>105.04721189248312</c:v>
                </c:pt>
                <c:pt idx="6" formatCode="0">
                  <c:v>133.39548407195798</c:v>
                </c:pt>
                <c:pt idx="7" formatCode="0">
                  <c:v>156.91867608972461</c:v>
                </c:pt>
                <c:pt idx="8" formatCode="0">
                  <c:v>197.80152407516835</c:v>
                </c:pt>
                <c:pt idx="9" formatCode="0">
                  <c:v>222.25694913300231</c:v>
                </c:pt>
                <c:pt idx="10" formatCode="0">
                  <c:v>242.28163953608214</c:v>
                </c:pt>
                <c:pt idx="11" formatCode="0">
                  <c:v>257.94784128348624</c:v>
                </c:pt>
                <c:pt idx="12" formatCode="0">
                  <c:v>268.24777627851995</c:v>
                </c:pt>
                <c:pt idx="13" formatCode="0">
                  <c:v>273.56502559728028</c:v>
                </c:pt>
                <c:pt idx="14" formatCode="0">
                  <c:v>272.89809272781031</c:v>
                </c:pt>
                <c:pt idx="15" formatCode="0">
                  <c:v>266.93103346519877</c:v>
                </c:pt>
                <c:pt idx="16" formatCode="0">
                  <c:v>254.66996256948642</c:v>
                </c:pt>
                <c:pt idx="17" formatCode="0">
                  <c:v>237.07844725904124</c:v>
                </c:pt>
                <c:pt idx="18" formatCode="0">
                  <c:v>384.20913167252911</c:v>
                </c:pt>
                <c:pt idx="19" formatCode="0">
                  <c:v>381.97895318011626</c:v>
                </c:pt>
                <c:pt idx="20" formatCode="0">
                  <c:v>372.88493484742673</c:v>
                </c:pt>
                <c:pt idx="21" formatCode="0">
                  <c:v>359.17470724084399</c:v>
                </c:pt>
                <c:pt idx="22" formatCode="0">
                  <c:v>-18983.124550861114</c:v>
                </c:pt>
              </c:numCache>
            </c:numRef>
          </c:val>
        </c:ser>
        <c:ser>
          <c:idx val="2"/>
          <c:order val="2"/>
          <c:tx>
            <c:strRef>
              <c:f>Gemischte!$AF$40</c:f>
              <c:strCache>
                <c:ptCount val="1"/>
                <c:pt idx="0">
                  <c:v>Fulfillment value</c:v>
                </c:pt>
              </c:strCache>
            </c:strRef>
          </c:tx>
          <c:spPr>
            <a:solidFill>
              <a:schemeClr val="accent5">
                <a:lumMod val="60000"/>
                <a:lumOff val="40000"/>
              </a:schemeClr>
            </a:solidFill>
            <a:ln>
              <a:solidFill>
                <a:schemeClr val="tx1"/>
              </a:solidFill>
            </a:ln>
          </c:spPr>
          <c:invertIfNegative val="0"/>
          <c:cat>
            <c:strRef>
              <c:f>Gemischte!$R$15:$R$37</c:f>
              <c:strCache>
                <c:ptCount val="23"/>
                <c:pt idx="0">
                  <c:v>CSM</c:v>
                </c:pt>
                <c:pt idx="1">
                  <c:v>FFV</c:v>
                </c:pt>
                <c:pt idx="2">
                  <c:v>0</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strCache>
            </c:strRef>
          </c:cat>
          <c:val>
            <c:numRef>
              <c:f>Gemischte!$AG$40:$AH$40</c:f>
              <c:numCache>
                <c:formatCode>0</c:formatCode>
                <c:ptCount val="2"/>
                <c:pt idx="1">
                  <c:v>1879.5220069681709</c:v>
                </c:pt>
              </c:numCache>
            </c:numRef>
          </c:val>
        </c:ser>
        <c:ser>
          <c:idx val="6"/>
          <c:order val="3"/>
          <c:tx>
            <c:strRef>
              <c:f>Gemischte!$AF$41</c:f>
              <c:strCache>
                <c:ptCount val="1"/>
                <c:pt idx="0">
                  <c:v>Risk adjustment</c:v>
                </c:pt>
              </c:strCache>
            </c:strRef>
          </c:tx>
          <c:spPr>
            <a:noFill/>
            <a:ln>
              <a:solidFill>
                <a:srgbClr val="FF0000"/>
              </a:solidFill>
            </a:ln>
          </c:spPr>
          <c:invertIfNegative val="0"/>
          <c:cat>
            <c:strRef>
              <c:f>Gemischte!$R$15:$R$37</c:f>
              <c:strCache>
                <c:ptCount val="23"/>
                <c:pt idx="0">
                  <c:v>CSM</c:v>
                </c:pt>
                <c:pt idx="1">
                  <c:v>FFV</c:v>
                </c:pt>
                <c:pt idx="2">
                  <c:v>0</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strCache>
            </c:strRef>
          </c:cat>
          <c:val>
            <c:numRef>
              <c:f>Gemischte!$AG$41:$AH$41</c:f>
              <c:numCache>
                <c:formatCode>0</c:formatCode>
                <c:ptCount val="2"/>
                <c:pt idx="1">
                  <c:v>700</c:v>
                </c:pt>
              </c:numCache>
            </c:numRef>
          </c:val>
        </c:ser>
        <c:ser>
          <c:idx val="3"/>
          <c:order val="4"/>
          <c:tx>
            <c:strRef>
              <c:f>Gemischte!$AG$42</c:f>
              <c:strCache>
                <c:ptCount val="1"/>
                <c:pt idx="0">
                  <c:v>Contractual service margin</c:v>
                </c:pt>
              </c:strCache>
            </c:strRef>
          </c:tx>
          <c:spPr>
            <a:solidFill>
              <a:srgbClr val="92D050"/>
            </a:solidFill>
            <a:ln>
              <a:solidFill>
                <a:schemeClr val="tx1"/>
              </a:solidFill>
            </a:ln>
          </c:spPr>
          <c:invertIfNegative val="0"/>
          <c:cat>
            <c:strRef>
              <c:f>Gemischte!$R$15:$R$37</c:f>
              <c:strCache>
                <c:ptCount val="23"/>
                <c:pt idx="0">
                  <c:v>CSM</c:v>
                </c:pt>
                <c:pt idx="1">
                  <c:v>FFV</c:v>
                </c:pt>
                <c:pt idx="2">
                  <c:v>0</c:v>
                </c:pt>
                <c:pt idx="3">
                  <c:v>1</c:v>
                </c:pt>
                <c:pt idx="4">
                  <c:v>2</c:v>
                </c:pt>
                <c:pt idx="5">
                  <c:v>3</c:v>
                </c:pt>
                <c:pt idx="6">
                  <c:v>4</c:v>
                </c:pt>
                <c:pt idx="7">
                  <c:v>5</c:v>
                </c:pt>
                <c:pt idx="8">
                  <c:v>6</c:v>
                </c:pt>
                <c:pt idx="9">
                  <c:v>7</c:v>
                </c:pt>
                <c:pt idx="10">
                  <c:v>8</c:v>
                </c:pt>
                <c:pt idx="11">
                  <c:v>9</c:v>
                </c:pt>
                <c:pt idx="12">
                  <c:v>10</c:v>
                </c:pt>
                <c:pt idx="13">
                  <c:v>11</c:v>
                </c:pt>
                <c:pt idx="14">
                  <c:v>12</c:v>
                </c:pt>
                <c:pt idx="15">
                  <c:v>13</c:v>
                </c:pt>
                <c:pt idx="16">
                  <c:v>14</c:v>
                </c:pt>
                <c:pt idx="17">
                  <c:v>15</c:v>
                </c:pt>
                <c:pt idx="18">
                  <c:v>16</c:v>
                </c:pt>
                <c:pt idx="19">
                  <c:v>17</c:v>
                </c:pt>
                <c:pt idx="20">
                  <c:v>18</c:v>
                </c:pt>
                <c:pt idx="21">
                  <c:v>19</c:v>
                </c:pt>
                <c:pt idx="22">
                  <c:v>20</c:v>
                </c:pt>
              </c:strCache>
            </c:strRef>
          </c:cat>
          <c:val>
            <c:numRef>
              <c:f>Gemischte!$AH$42</c:f>
              <c:numCache>
                <c:formatCode>0</c:formatCode>
                <c:ptCount val="1"/>
                <c:pt idx="0">
                  <c:v>-1879.5220069681709</c:v>
                </c:pt>
              </c:numCache>
            </c:numRef>
          </c:val>
        </c:ser>
        <c:dLbls>
          <c:showLegendKey val="0"/>
          <c:showVal val="0"/>
          <c:showCatName val="0"/>
          <c:showSerName val="0"/>
          <c:showPercent val="0"/>
          <c:showBubbleSize val="0"/>
        </c:dLbls>
        <c:gapWidth val="82"/>
        <c:overlap val="100"/>
        <c:axId val="84657664"/>
        <c:axId val="87091456"/>
      </c:barChart>
      <c:catAx>
        <c:axId val="84657664"/>
        <c:scaling>
          <c:orientation val="minMax"/>
        </c:scaling>
        <c:delete val="0"/>
        <c:axPos val="b"/>
        <c:numFmt formatCode="General" sourceLinked="1"/>
        <c:majorTickMark val="out"/>
        <c:minorTickMark val="none"/>
        <c:tickLblPos val="nextTo"/>
        <c:crossAx val="87091456"/>
        <c:crossesAt val="-2000"/>
        <c:auto val="1"/>
        <c:lblAlgn val="ctr"/>
        <c:lblOffset val="100"/>
        <c:noMultiLvlLbl val="0"/>
      </c:catAx>
      <c:valAx>
        <c:axId val="87091456"/>
        <c:scaling>
          <c:orientation val="minMax"/>
          <c:max val="5000"/>
          <c:min val="-2000"/>
        </c:scaling>
        <c:delete val="0"/>
        <c:axPos val="l"/>
        <c:majorGridlines>
          <c:spPr>
            <a:ln w="0"/>
          </c:spPr>
        </c:majorGridlines>
        <c:numFmt formatCode="General" sourceLinked="1"/>
        <c:majorTickMark val="out"/>
        <c:minorTickMark val="none"/>
        <c:tickLblPos val="nextTo"/>
        <c:crossAx val="84657664"/>
        <c:crosses val="autoZero"/>
        <c:crossBetween val="between"/>
        <c:majorUnit val="1000"/>
      </c:valAx>
    </c:plotArea>
    <c:legend>
      <c:legendPos val="r"/>
      <c:layout>
        <c:manualLayout>
          <c:xMode val="edge"/>
          <c:yMode val="edge"/>
          <c:x val="0.70619490087854764"/>
          <c:y val="0.22053305288076935"/>
          <c:w val="0.27236887189744369"/>
          <c:h val="0.48926772198016494"/>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107527153961"/>
          <c:y val="0.17019783110212197"/>
          <c:w val="0.87150939733819444"/>
          <c:h val="0.73312431173592052"/>
        </c:manualLayout>
      </c:layout>
      <c:barChart>
        <c:barDir val="col"/>
        <c:grouping val="clustered"/>
        <c:varyColors val="0"/>
        <c:ser>
          <c:idx val="0"/>
          <c:order val="0"/>
          <c:tx>
            <c:strRef>
              <c:f>Gemischte!$AF$40</c:f>
              <c:strCache>
                <c:ptCount val="1"/>
                <c:pt idx="0">
                  <c:v>Fulfillment value</c:v>
                </c:pt>
              </c:strCache>
            </c:strRef>
          </c:tx>
          <c:spPr>
            <a:solidFill>
              <a:schemeClr val="accent5">
                <a:lumMod val="40000"/>
                <a:lumOff val="60000"/>
              </a:schemeClr>
            </a:solidFill>
            <a:ln>
              <a:solidFill>
                <a:schemeClr val="tx1"/>
              </a:solidFill>
            </a:ln>
          </c:spPr>
          <c:invertIfNegative val="0"/>
          <c:dLbls>
            <c:dLbl>
              <c:idx val="1"/>
              <c:layout>
                <c:manualLayout>
                  <c:x val="-1.556224936507248E-3"/>
                  <c:y val="1.031270852530095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Gemischte!$C$17:$C$21</c:f>
              <c:numCache>
                <c:formatCode>General</c:formatCode>
                <c:ptCount val="5"/>
                <c:pt idx="0">
                  <c:v>0</c:v>
                </c:pt>
                <c:pt idx="1">
                  <c:v>1</c:v>
                </c:pt>
                <c:pt idx="2">
                  <c:v>2</c:v>
                </c:pt>
                <c:pt idx="3">
                  <c:v>3</c:v>
                </c:pt>
                <c:pt idx="4">
                  <c:v>4</c:v>
                </c:pt>
              </c:numCache>
            </c:numRef>
          </c:cat>
          <c:val>
            <c:numRef>
              <c:f>Gemischte!$AK$17:$AK$21</c:f>
              <c:numCache>
                <c:formatCode>0</c:formatCode>
                <c:ptCount val="5"/>
                <c:pt idx="0">
                  <c:v>1879.5220069681709</c:v>
                </c:pt>
                <c:pt idx="1">
                  <c:v>1079.2900751776408</c:v>
                </c:pt>
                <c:pt idx="2">
                  <c:v>-2656.965599495084</c:v>
                </c:pt>
                <c:pt idx="3">
                  <c:v>-6135.3799919623334</c:v>
                </c:pt>
                <c:pt idx="4">
                  <c:v>-9341.2293799315648</c:v>
                </c:pt>
              </c:numCache>
            </c:numRef>
          </c:val>
        </c:ser>
        <c:ser>
          <c:idx val="1"/>
          <c:order val="1"/>
          <c:tx>
            <c:strRef>
              <c:f>Gemischte!$AG$42</c:f>
              <c:strCache>
                <c:ptCount val="1"/>
                <c:pt idx="0">
                  <c:v>Contractual service margin</c:v>
                </c:pt>
              </c:strCache>
            </c:strRef>
          </c:tx>
          <c:spPr>
            <a:solidFill>
              <a:srgbClr val="92D050"/>
            </a:solidFill>
            <a:ln>
              <a:solidFill>
                <a:schemeClr val="tx1"/>
              </a:solidFill>
            </a:ln>
          </c:spPr>
          <c:invertIfNegative val="0"/>
          <c:dLbls>
            <c:showLegendKey val="0"/>
            <c:showVal val="1"/>
            <c:showCatName val="0"/>
            <c:showSerName val="0"/>
            <c:showPercent val="0"/>
            <c:showBubbleSize val="0"/>
            <c:showLeaderLines val="0"/>
          </c:dLbls>
          <c:cat>
            <c:numRef>
              <c:f>Gemischte!$C$17:$C$21</c:f>
              <c:numCache>
                <c:formatCode>General</c:formatCode>
                <c:ptCount val="5"/>
                <c:pt idx="0">
                  <c:v>0</c:v>
                </c:pt>
                <c:pt idx="1">
                  <c:v>1</c:v>
                </c:pt>
                <c:pt idx="2">
                  <c:v>2</c:v>
                </c:pt>
                <c:pt idx="3">
                  <c:v>3</c:v>
                </c:pt>
                <c:pt idx="4">
                  <c:v>4</c:v>
                </c:pt>
              </c:numCache>
            </c:numRef>
          </c:cat>
          <c:val>
            <c:numRef>
              <c:f>Gemischte!$AJ$17:$AJ$21</c:f>
              <c:numCache>
                <c:formatCode>0</c:formatCode>
                <c:ptCount val="5"/>
                <c:pt idx="0">
                  <c:v>-1879.5220069681709</c:v>
                </c:pt>
                <c:pt idx="1">
                  <c:v>-1785.8591118569043</c:v>
                </c:pt>
                <c:pt idx="2">
                  <c:v>-1693.7713594595666</c:v>
                </c:pt>
                <c:pt idx="3">
                  <c:v>-1602.9982379461046</c:v>
                </c:pt>
                <c:pt idx="4">
                  <c:v>-1513.282546207143</c:v>
                </c:pt>
              </c:numCache>
            </c:numRef>
          </c:val>
        </c:ser>
        <c:ser>
          <c:idx val="2"/>
          <c:order val="2"/>
          <c:tx>
            <c:strRef>
              <c:f>Gemischte!$AL$16</c:f>
              <c:strCache>
                <c:ptCount val="1"/>
                <c:pt idx="0">
                  <c:v>Carrying Amount</c:v>
                </c:pt>
              </c:strCache>
            </c:strRef>
          </c:tx>
          <c:spPr>
            <a:solidFill>
              <a:schemeClr val="accent5">
                <a:lumMod val="75000"/>
              </a:schemeClr>
            </a:solidFill>
            <a:ln>
              <a:solidFill>
                <a:schemeClr val="tx1"/>
              </a:solidFill>
            </a:ln>
          </c:spPr>
          <c:invertIfNegative val="0"/>
          <c:dLbls>
            <c:showLegendKey val="0"/>
            <c:showVal val="1"/>
            <c:showCatName val="0"/>
            <c:showSerName val="0"/>
            <c:showPercent val="0"/>
            <c:showBubbleSize val="0"/>
            <c:showLeaderLines val="0"/>
          </c:dLbls>
          <c:val>
            <c:numRef>
              <c:f>Gemischte!$AL$17:$AL$21</c:f>
              <c:numCache>
                <c:formatCode>0</c:formatCode>
                <c:ptCount val="5"/>
                <c:pt idx="0">
                  <c:v>0</c:v>
                </c:pt>
                <c:pt idx="1">
                  <c:v>-706.56903667926349</c:v>
                </c:pt>
                <c:pt idx="2">
                  <c:v>-4350.7369589546506</c:v>
                </c:pt>
                <c:pt idx="3">
                  <c:v>-7738.3782299084378</c:v>
                </c:pt>
                <c:pt idx="4">
                  <c:v>-10854.511926138708</c:v>
                </c:pt>
              </c:numCache>
            </c:numRef>
          </c:val>
        </c:ser>
        <c:dLbls>
          <c:showLegendKey val="0"/>
          <c:showVal val="0"/>
          <c:showCatName val="0"/>
          <c:showSerName val="0"/>
          <c:showPercent val="0"/>
          <c:showBubbleSize val="0"/>
        </c:dLbls>
        <c:gapWidth val="118"/>
        <c:axId val="87145856"/>
        <c:axId val="87155840"/>
      </c:barChart>
      <c:catAx>
        <c:axId val="87145856"/>
        <c:scaling>
          <c:orientation val="minMax"/>
        </c:scaling>
        <c:delete val="1"/>
        <c:axPos val="b"/>
        <c:numFmt formatCode="General" sourceLinked="1"/>
        <c:majorTickMark val="out"/>
        <c:minorTickMark val="none"/>
        <c:tickLblPos val="nextTo"/>
        <c:crossAx val="87155840"/>
        <c:crossesAt val="0"/>
        <c:auto val="1"/>
        <c:lblAlgn val="ctr"/>
        <c:lblOffset val="100"/>
        <c:noMultiLvlLbl val="0"/>
      </c:catAx>
      <c:valAx>
        <c:axId val="87155840"/>
        <c:scaling>
          <c:orientation val="minMax"/>
          <c:max val="4000"/>
          <c:min val="-14000"/>
        </c:scaling>
        <c:delete val="0"/>
        <c:axPos val="l"/>
        <c:majorGridlines/>
        <c:numFmt formatCode="0" sourceLinked="1"/>
        <c:majorTickMark val="out"/>
        <c:minorTickMark val="none"/>
        <c:tickLblPos val="nextTo"/>
        <c:crossAx val="87145856"/>
        <c:crosses val="autoZero"/>
        <c:crossBetween val="between"/>
      </c:valAx>
    </c:plotArea>
    <c:legend>
      <c:legendPos val="l"/>
      <c:layout>
        <c:manualLayout>
          <c:xMode val="edge"/>
          <c:yMode val="edge"/>
          <c:x val="0.15434083601286175"/>
          <c:y val="0.58458112217735758"/>
          <c:w val="0.27236887189744369"/>
          <c:h val="0.20935352403363469"/>
        </c:manualLayout>
      </c:layout>
      <c:overlay val="1"/>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D294F-598C-4566-B730-3FB36416C79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fr-FR"/>
        </a:p>
      </dgm:t>
    </dgm:pt>
    <dgm:pt modelId="{E9248F50-241F-444A-AAD7-28A6020605A0}">
      <dgm:prSet phldrT="[Text]" custT="1"/>
      <dgm:spPr/>
      <dgm:t>
        <a:bodyPr/>
        <a:lstStyle/>
        <a:p>
          <a:r>
            <a:rPr lang="en-US" sz="3200" noProof="0" dirty="0" smtClean="0"/>
            <a:t>IFRS 4 Phase 2</a:t>
          </a:r>
        </a:p>
        <a:p>
          <a:r>
            <a:rPr lang="en-US" sz="1600" noProof="0" dirty="0" smtClean="0"/>
            <a:t>A comprehensive standard</a:t>
          </a:r>
          <a:endParaRPr lang="en-US" sz="1600" noProof="0" dirty="0"/>
        </a:p>
      </dgm:t>
    </dgm:pt>
    <dgm:pt modelId="{C0E154FD-E28F-4ED9-BB32-B2235DF704A0}" type="parTrans" cxnId="{289AE367-1ECF-4757-A6CB-53F1433F2174}">
      <dgm:prSet/>
      <dgm:spPr/>
      <dgm:t>
        <a:bodyPr/>
        <a:lstStyle/>
        <a:p>
          <a:endParaRPr lang="en-US" noProof="0" dirty="0"/>
        </a:p>
      </dgm:t>
    </dgm:pt>
    <dgm:pt modelId="{601DF13F-8298-4164-88CA-4E9DC3EA6656}" type="sibTrans" cxnId="{289AE367-1ECF-4757-A6CB-53F1433F2174}">
      <dgm:prSet/>
      <dgm:spPr/>
      <dgm:t>
        <a:bodyPr/>
        <a:lstStyle/>
        <a:p>
          <a:endParaRPr lang="en-US" noProof="0" dirty="0"/>
        </a:p>
      </dgm:t>
    </dgm:pt>
    <dgm:pt modelId="{CD7FEE1E-2DC9-46F4-BB63-75C7769B8A03}">
      <dgm:prSet phldrT="[Text]" custT="1"/>
      <dgm:spPr/>
      <dgm:t>
        <a:bodyPr/>
        <a:lstStyle/>
        <a:p>
          <a:pPr algn="l"/>
          <a:r>
            <a:rPr lang="en-US" sz="1400" b="1" noProof="0" dirty="0" smtClean="0"/>
            <a:t>Market-consistent measurement</a:t>
          </a:r>
          <a:r>
            <a:rPr lang="en-US" sz="1400" b="0" noProof="0" dirty="0" smtClean="0"/>
            <a:t>:</a:t>
          </a:r>
          <a:br>
            <a:rPr lang="en-US" sz="1400" b="0" noProof="0" dirty="0" smtClean="0"/>
          </a:br>
          <a:r>
            <a:rPr lang="en-US" sz="1400" b="0" noProof="0" dirty="0" smtClean="0"/>
            <a:t>    Building block approach</a:t>
          </a:r>
          <a:br>
            <a:rPr lang="en-US" sz="1400" b="0" noProof="0" dirty="0" smtClean="0"/>
          </a:br>
          <a:r>
            <a:rPr lang="en-US" sz="1400" b="0" noProof="0" dirty="0" smtClean="0"/>
            <a:t>    Premium allocation approach as a proxy</a:t>
          </a:r>
          <a:br>
            <a:rPr lang="en-US" sz="1400" b="0" noProof="0" dirty="0" smtClean="0"/>
          </a:br>
          <a:endParaRPr lang="en-US" sz="1400" b="0" noProof="0" dirty="0"/>
        </a:p>
      </dgm:t>
    </dgm:pt>
    <dgm:pt modelId="{5B3EFA1F-9F2D-4B0C-B6F4-DF5F0266C30A}" type="parTrans" cxnId="{411D418E-7006-40C2-85B3-B56F429516B0}">
      <dgm:prSet/>
      <dgm:spPr/>
      <dgm:t>
        <a:bodyPr/>
        <a:lstStyle/>
        <a:p>
          <a:endParaRPr lang="en-US" noProof="0" dirty="0"/>
        </a:p>
      </dgm:t>
    </dgm:pt>
    <dgm:pt modelId="{E817BC31-A849-4E05-9B15-B18AF116E67D}" type="sibTrans" cxnId="{411D418E-7006-40C2-85B3-B56F429516B0}">
      <dgm:prSet/>
      <dgm:spPr/>
      <dgm:t>
        <a:bodyPr/>
        <a:lstStyle/>
        <a:p>
          <a:endParaRPr lang="en-US" noProof="0" dirty="0"/>
        </a:p>
      </dgm:t>
    </dgm:pt>
    <dgm:pt modelId="{C4A59737-2999-4EAA-88F7-66E3377B5E54}">
      <dgm:prSet phldrT="[Text]" custT="1"/>
      <dgm:spPr/>
      <dgm:t>
        <a:bodyPr/>
        <a:lstStyle/>
        <a:p>
          <a:pPr algn="l"/>
          <a:r>
            <a:rPr lang="en-US" sz="1400" b="1" noProof="0" dirty="0" smtClean="0"/>
            <a:t>Transparency, comparability, financial reporting</a:t>
          </a:r>
          <a:endParaRPr lang="en-US" sz="1400" b="1" noProof="0" dirty="0"/>
        </a:p>
      </dgm:t>
    </dgm:pt>
    <dgm:pt modelId="{6DAE3E52-1575-4174-9386-56579EEDCA3C}" type="parTrans" cxnId="{3EC40C8B-C9EB-4E22-B219-D9584898F915}">
      <dgm:prSet/>
      <dgm:spPr/>
      <dgm:t>
        <a:bodyPr/>
        <a:lstStyle/>
        <a:p>
          <a:endParaRPr lang="en-US" noProof="0" dirty="0"/>
        </a:p>
      </dgm:t>
    </dgm:pt>
    <dgm:pt modelId="{6D5511D7-8A10-40C3-805E-1E9D8D71BA54}" type="sibTrans" cxnId="{3EC40C8B-C9EB-4E22-B219-D9584898F915}">
      <dgm:prSet/>
      <dgm:spPr/>
      <dgm:t>
        <a:bodyPr/>
        <a:lstStyle/>
        <a:p>
          <a:endParaRPr lang="en-US" noProof="0" dirty="0"/>
        </a:p>
      </dgm:t>
    </dgm:pt>
    <dgm:pt modelId="{108B5477-F298-4AD9-8424-805180616B40}">
      <dgm:prSet phldrT="[Text]" custT="1"/>
      <dgm:spPr/>
      <dgm:t>
        <a:bodyPr/>
        <a:lstStyle/>
        <a:p>
          <a:pPr algn="ctr"/>
          <a:endParaRPr lang="en-US" sz="1100" noProof="0" dirty="0"/>
        </a:p>
      </dgm:t>
    </dgm:pt>
    <dgm:pt modelId="{4E52FE81-F2C6-4F6E-BEDB-EEA2CC60DA8C}" type="parTrans" cxnId="{AD626748-0213-47FD-8EE9-7D2F96066129}">
      <dgm:prSet/>
      <dgm:spPr/>
      <dgm:t>
        <a:bodyPr/>
        <a:lstStyle/>
        <a:p>
          <a:endParaRPr lang="en-US" noProof="0" dirty="0"/>
        </a:p>
      </dgm:t>
    </dgm:pt>
    <dgm:pt modelId="{55A4C882-8589-49F8-8791-030AE091F52D}" type="sibTrans" cxnId="{AD626748-0213-47FD-8EE9-7D2F96066129}">
      <dgm:prSet/>
      <dgm:spPr/>
      <dgm:t>
        <a:bodyPr/>
        <a:lstStyle/>
        <a:p>
          <a:endParaRPr lang="en-US" noProof="0" dirty="0"/>
        </a:p>
      </dgm:t>
    </dgm:pt>
    <dgm:pt modelId="{4C8BC4C6-0DEB-41AA-A4AA-2FC5599BF19A}">
      <dgm:prSet phldrT="[Text]" custT="1"/>
      <dgm:spPr/>
      <dgm:t>
        <a:bodyPr/>
        <a:lstStyle/>
        <a:p>
          <a:pPr algn="ctr"/>
          <a:r>
            <a:rPr lang="en-US" sz="1400" b="1" noProof="0" dirty="0" smtClean="0"/>
            <a:t>limited</a:t>
          </a:r>
          <a:r>
            <a:rPr lang="en-US" sz="1400" noProof="0" dirty="0" smtClean="0"/>
            <a:t> comparability and transparency</a:t>
          </a:r>
          <a:endParaRPr lang="en-US" sz="1400" noProof="0" dirty="0"/>
        </a:p>
      </dgm:t>
    </dgm:pt>
    <dgm:pt modelId="{5B70192C-CD89-4978-B0D1-E3B4D6033619}">
      <dgm:prSet phldrT="[Text]" custT="1"/>
      <dgm:spPr/>
      <dgm:t>
        <a:bodyPr/>
        <a:lstStyle/>
        <a:p>
          <a:pPr algn="ctr"/>
          <a:endParaRPr lang="en-US" sz="1100" noProof="0" dirty="0"/>
        </a:p>
      </dgm:t>
    </dgm:pt>
    <dgm:pt modelId="{8B5E1521-763E-4380-84F6-4BBCD8B44045}">
      <dgm:prSet phldrT="[Text]" custT="1"/>
      <dgm:spPr/>
      <dgm:t>
        <a:bodyPr/>
        <a:lstStyle/>
        <a:p>
          <a:pPr algn="ctr"/>
          <a:r>
            <a:rPr lang="en-US" sz="1400" noProof="0" dirty="0" smtClean="0"/>
            <a:t> no </a:t>
          </a:r>
          <a:r>
            <a:rPr lang="en-US" sz="1400" b="1" noProof="0" dirty="0" smtClean="0"/>
            <a:t>cash flow projections</a:t>
          </a:r>
          <a:endParaRPr lang="en-US" sz="1400" b="1" noProof="0" dirty="0"/>
        </a:p>
      </dgm:t>
    </dgm:pt>
    <dgm:pt modelId="{B12D4A8F-B0F7-4511-B8BB-B4E034FF11BE}">
      <dgm:prSet phldrT="[Text]" custT="1"/>
      <dgm:spPr/>
      <dgm:t>
        <a:bodyPr/>
        <a:lstStyle/>
        <a:p>
          <a:pPr algn="ctr"/>
          <a:endParaRPr lang="en-US" sz="1100" noProof="0" dirty="0"/>
        </a:p>
      </dgm:t>
    </dgm:pt>
    <dgm:pt modelId="{65675748-C1BD-4C01-A836-3CF1D73F4C05}">
      <dgm:prSet phldrT="[Text]" custT="1"/>
      <dgm:spPr/>
      <dgm:t>
        <a:bodyPr/>
        <a:lstStyle/>
        <a:p>
          <a:pPr algn="ctr"/>
          <a:r>
            <a:rPr lang="en-US" sz="1400" noProof="0" dirty="0" smtClean="0"/>
            <a:t>continue to </a:t>
          </a:r>
          <a:r>
            <a:rPr lang="en-US" sz="1400" b="1" noProof="0" dirty="0" smtClean="0"/>
            <a:t>allow various current and local accounting principles</a:t>
          </a:r>
          <a:endParaRPr lang="en-US" sz="1400" noProof="0" dirty="0"/>
        </a:p>
      </dgm:t>
    </dgm:pt>
    <dgm:pt modelId="{B82D6D47-08E1-48CF-8B9D-B86688F635FD}">
      <dgm:prSet phldrT="[Text]" custT="1"/>
      <dgm:spPr/>
      <dgm:t>
        <a:bodyPr/>
        <a:lstStyle/>
        <a:p>
          <a:pPr algn="ctr"/>
          <a:endParaRPr lang="en-US" sz="1100" noProof="0" dirty="0"/>
        </a:p>
      </dgm:t>
    </dgm:pt>
    <dgm:pt modelId="{56979C7B-84D3-41D7-83EA-9F96B162A66F}">
      <dgm:prSet phldrT="[Text]" custT="1"/>
      <dgm:spPr/>
      <dgm:t>
        <a:bodyPr/>
        <a:lstStyle/>
        <a:p>
          <a:pPr algn="ctr"/>
          <a:r>
            <a:rPr lang="en-US" sz="1400" noProof="0" dirty="0" smtClean="0"/>
            <a:t>an </a:t>
          </a:r>
          <a:r>
            <a:rPr lang="en-US" sz="1400" b="1" noProof="0" dirty="0" smtClean="0"/>
            <a:t>interim standard</a:t>
          </a:r>
          <a:endParaRPr lang="en-US" sz="1800" noProof="0" dirty="0"/>
        </a:p>
      </dgm:t>
    </dgm:pt>
    <dgm:pt modelId="{16F86F41-6DD7-44FE-BB50-DED04500C666}">
      <dgm:prSet phldrT="[Text]" custT="1"/>
      <dgm:spPr/>
      <dgm:t>
        <a:bodyPr/>
        <a:lstStyle/>
        <a:p>
          <a:r>
            <a:rPr lang="en-US" sz="3200" noProof="0" dirty="0" smtClean="0"/>
            <a:t>IFRS 4 Phase 1</a:t>
          </a:r>
        </a:p>
        <a:p>
          <a:r>
            <a:rPr lang="en-US" sz="1600" noProof="0" dirty="0" smtClean="0"/>
            <a:t>Limited improvements</a:t>
          </a:r>
          <a:endParaRPr lang="en-US" sz="1600" noProof="0" dirty="0"/>
        </a:p>
      </dgm:t>
    </dgm:pt>
    <dgm:pt modelId="{C5999D61-C5D6-4ABE-97D3-11EC22C868D6}" type="sibTrans" cxnId="{B38033DB-0D0B-41BB-B0E9-81D41BF6240B}">
      <dgm:prSet/>
      <dgm:spPr/>
      <dgm:t>
        <a:bodyPr/>
        <a:lstStyle/>
        <a:p>
          <a:endParaRPr lang="en-US" noProof="0" dirty="0"/>
        </a:p>
      </dgm:t>
    </dgm:pt>
    <dgm:pt modelId="{EE256EF9-9179-4145-A275-057E850F60EA}" type="parTrans" cxnId="{B38033DB-0D0B-41BB-B0E9-81D41BF6240B}">
      <dgm:prSet/>
      <dgm:spPr/>
      <dgm:t>
        <a:bodyPr/>
        <a:lstStyle/>
        <a:p>
          <a:endParaRPr lang="en-US" noProof="0" dirty="0"/>
        </a:p>
      </dgm:t>
    </dgm:pt>
    <dgm:pt modelId="{CA2DB072-A1AE-4010-A3EC-879ABE224EF8}" type="sibTrans" cxnId="{866DB228-3E11-4A62-8227-5B4ADB9329DD}">
      <dgm:prSet/>
      <dgm:spPr/>
      <dgm:t>
        <a:bodyPr/>
        <a:lstStyle/>
        <a:p>
          <a:endParaRPr lang="en-US" noProof="0" dirty="0"/>
        </a:p>
      </dgm:t>
    </dgm:pt>
    <dgm:pt modelId="{F9004639-8B30-46D9-8B03-E5E857189494}" type="parTrans" cxnId="{866DB228-3E11-4A62-8227-5B4ADB9329DD}">
      <dgm:prSet/>
      <dgm:spPr/>
      <dgm:t>
        <a:bodyPr/>
        <a:lstStyle/>
        <a:p>
          <a:endParaRPr lang="en-US" noProof="0" dirty="0"/>
        </a:p>
      </dgm:t>
    </dgm:pt>
    <dgm:pt modelId="{54C9671C-872D-4E7F-A3DC-60C26F9F0A07}" type="sibTrans" cxnId="{B562483A-7FC6-4726-A027-C98A6B69F53F}">
      <dgm:prSet/>
      <dgm:spPr/>
      <dgm:t>
        <a:bodyPr/>
        <a:lstStyle/>
        <a:p>
          <a:endParaRPr lang="en-US" noProof="0" dirty="0"/>
        </a:p>
      </dgm:t>
    </dgm:pt>
    <dgm:pt modelId="{E92C183A-5F23-40A7-ABB6-015E90CC90C7}" type="parTrans" cxnId="{B562483A-7FC6-4726-A027-C98A6B69F53F}">
      <dgm:prSet/>
      <dgm:spPr/>
      <dgm:t>
        <a:bodyPr/>
        <a:lstStyle/>
        <a:p>
          <a:endParaRPr lang="en-US" noProof="0" dirty="0"/>
        </a:p>
      </dgm:t>
    </dgm:pt>
    <dgm:pt modelId="{8625C0A0-1434-4A3C-B9BB-74C8A659566A}" type="sibTrans" cxnId="{30D2FAAA-FF90-499E-AE00-79F738F36875}">
      <dgm:prSet/>
      <dgm:spPr/>
      <dgm:t>
        <a:bodyPr/>
        <a:lstStyle/>
        <a:p>
          <a:endParaRPr lang="en-US" noProof="0" dirty="0"/>
        </a:p>
      </dgm:t>
    </dgm:pt>
    <dgm:pt modelId="{C483B443-A8C5-44AE-AB2E-2C7C87DBD428}" type="parTrans" cxnId="{30D2FAAA-FF90-499E-AE00-79F738F36875}">
      <dgm:prSet/>
      <dgm:spPr/>
      <dgm:t>
        <a:bodyPr/>
        <a:lstStyle/>
        <a:p>
          <a:endParaRPr lang="en-US" noProof="0" dirty="0"/>
        </a:p>
      </dgm:t>
    </dgm:pt>
    <dgm:pt modelId="{8D913A4C-40FA-45CC-B196-AAD06D932509}" type="sibTrans" cxnId="{E75693B7-F818-4B5C-AF7E-55C1953DE315}">
      <dgm:prSet/>
      <dgm:spPr/>
      <dgm:t>
        <a:bodyPr/>
        <a:lstStyle/>
        <a:p>
          <a:endParaRPr lang="en-US" noProof="0" dirty="0"/>
        </a:p>
      </dgm:t>
    </dgm:pt>
    <dgm:pt modelId="{32B33DFE-9A14-46CB-B000-8668F28AEFB9}" type="parTrans" cxnId="{E75693B7-F818-4B5C-AF7E-55C1953DE315}">
      <dgm:prSet/>
      <dgm:spPr/>
      <dgm:t>
        <a:bodyPr/>
        <a:lstStyle/>
        <a:p>
          <a:endParaRPr lang="en-US" noProof="0" dirty="0"/>
        </a:p>
      </dgm:t>
    </dgm:pt>
    <dgm:pt modelId="{36D3D480-FAE3-4B3E-A8AC-4674C816A6E0}" type="sibTrans" cxnId="{D90E57E5-1784-4702-81CA-D414C78FA36E}">
      <dgm:prSet/>
      <dgm:spPr/>
      <dgm:t>
        <a:bodyPr/>
        <a:lstStyle/>
        <a:p>
          <a:endParaRPr lang="en-US" noProof="0" dirty="0"/>
        </a:p>
      </dgm:t>
    </dgm:pt>
    <dgm:pt modelId="{72A61063-314B-4FF9-8E6D-14A50B3E470E}" type="parTrans" cxnId="{D90E57E5-1784-4702-81CA-D414C78FA36E}">
      <dgm:prSet/>
      <dgm:spPr/>
      <dgm:t>
        <a:bodyPr/>
        <a:lstStyle/>
        <a:p>
          <a:endParaRPr lang="en-US" noProof="0" dirty="0"/>
        </a:p>
      </dgm:t>
    </dgm:pt>
    <dgm:pt modelId="{6B781DA9-0104-4C4F-96D8-480E10B2D382}" type="sibTrans" cxnId="{ACEEA02D-9AE7-4F1D-8FE5-CB55818ABE16}">
      <dgm:prSet/>
      <dgm:spPr/>
      <dgm:t>
        <a:bodyPr/>
        <a:lstStyle/>
        <a:p>
          <a:endParaRPr lang="en-US" noProof="0" dirty="0"/>
        </a:p>
      </dgm:t>
    </dgm:pt>
    <dgm:pt modelId="{D208D379-4858-43F2-BBAF-D5D17948FD6E}" type="parTrans" cxnId="{ACEEA02D-9AE7-4F1D-8FE5-CB55818ABE16}">
      <dgm:prSet/>
      <dgm:spPr/>
      <dgm:t>
        <a:bodyPr/>
        <a:lstStyle/>
        <a:p>
          <a:endParaRPr lang="en-US" noProof="0" dirty="0"/>
        </a:p>
      </dgm:t>
    </dgm:pt>
    <dgm:pt modelId="{019EDA4C-8477-42CF-90EE-4DF21F4F3AF7}" type="sibTrans" cxnId="{01AB7BC0-7787-4DE4-A341-A9BC7C1B3F30}">
      <dgm:prSet/>
      <dgm:spPr/>
      <dgm:t>
        <a:bodyPr/>
        <a:lstStyle/>
        <a:p>
          <a:endParaRPr lang="en-US" noProof="0" dirty="0"/>
        </a:p>
      </dgm:t>
    </dgm:pt>
    <dgm:pt modelId="{3A1CA795-729E-48EA-8307-5A2F0EA98454}" type="parTrans" cxnId="{01AB7BC0-7787-4DE4-A341-A9BC7C1B3F30}">
      <dgm:prSet/>
      <dgm:spPr/>
      <dgm:t>
        <a:bodyPr/>
        <a:lstStyle/>
        <a:p>
          <a:endParaRPr lang="en-US" noProof="0" dirty="0"/>
        </a:p>
      </dgm:t>
    </dgm:pt>
    <dgm:pt modelId="{22BB2776-1C1D-4195-BADE-5641BFFFB694}">
      <dgm:prSet phldrT="[Text]" custT="1"/>
      <dgm:spPr/>
      <dgm:t>
        <a:bodyPr/>
        <a:lstStyle/>
        <a:p>
          <a:pPr algn="l"/>
          <a:r>
            <a:rPr lang="en-US" sz="1400" b="1" noProof="0" dirty="0" smtClean="0"/>
            <a:t>Precise </a:t>
          </a:r>
          <a:r>
            <a:rPr lang="en-US" sz="1400" b="1" i="0" noProof="0" dirty="0" smtClean="0"/>
            <a:t>recognition, presentation, d</a:t>
          </a:r>
          <a:r>
            <a:rPr lang="en-US" sz="1400" b="1" noProof="0" dirty="0" smtClean="0"/>
            <a:t>isclosure</a:t>
          </a:r>
          <a:br>
            <a:rPr lang="en-US" sz="1400" b="1" noProof="0" dirty="0" smtClean="0"/>
          </a:br>
          <a:r>
            <a:rPr lang="en-US" sz="1400" b="0" noProof="0" dirty="0" smtClean="0"/>
            <a:t>Income statement based on deposit accounting</a:t>
          </a:r>
          <a:br>
            <a:rPr lang="en-US" sz="1400" b="0" noProof="0" dirty="0" smtClean="0"/>
          </a:br>
          <a:endParaRPr lang="en-US" sz="1400" b="0" noProof="0" dirty="0"/>
        </a:p>
      </dgm:t>
    </dgm:pt>
    <dgm:pt modelId="{5E2869F0-086E-48DE-932D-C895C8D89451}" type="parTrans" cxnId="{7307AD65-EAAB-4543-8B1B-FA1CFCF858DA}">
      <dgm:prSet/>
      <dgm:spPr/>
      <dgm:t>
        <a:bodyPr/>
        <a:lstStyle/>
        <a:p>
          <a:endParaRPr lang="en-US"/>
        </a:p>
      </dgm:t>
    </dgm:pt>
    <dgm:pt modelId="{598121CD-1FE8-4C52-A53C-8E9CC8DBC1D2}" type="sibTrans" cxnId="{7307AD65-EAAB-4543-8B1B-FA1CFCF858DA}">
      <dgm:prSet/>
      <dgm:spPr/>
      <dgm:t>
        <a:bodyPr/>
        <a:lstStyle/>
        <a:p>
          <a:endParaRPr lang="en-US"/>
        </a:p>
      </dgm:t>
    </dgm:pt>
    <dgm:pt modelId="{521EAD25-8B54-455A-807A-1CC08255CF08}" type="pres">
      <dgm:prSet presAssocID="{945D294F-598C-4566-B730-3FB36416C79B}" presName="Name0" presStyleCnt="0">
        <dgm:presLayoutVars>
          <dgm:dir/>
          <dgm:animLvl val="lvl"/>
          <dgm:resizeHandles/>
        </dgm:presLayoutVars>
      </dgm:prSet>
      <dgm:spPr/>
      <dgm:t>
        <a:bodyPr/>
        <a:lstStyle/>
        <a:p>
          <a:endParaRPr lang="fr-FR"/>
        </a:p>
      </dgm:t>
    </dgm:pt>
    <dgm:pt modelId="{4E97B91B-E466-4D5A-97A7-2364E6471FDB}" type="pres">
      <dgm:prSet presAssocID="{16F86F41-6DD7-44FE-BB50-DED04500C666}" presName="linNode" presStyleCnt="0"/>
      <dgm:spPr/>
      <dgm:t>
        <a:bodyPr/>
        <a:lstStyle/>
        <a:p>
          <a:endParaRPr lang="fr-FR"/>
        </a:p>
      </dgm:t>
    </dgm:pt>
    <dgm:pt modelId="{830B00A3-09CC-4B24-AAEE-E129ED7D6169}" type="pres">
      <dgm:prSet presAssocID="{16F86F41-6DD7-44FE-BB50-DED04500C666}" presName="parentShp" presStyleLbl="node1" presStyleIdx="0" presStyleCnt="2">
        <dgm:presLayoutVars>
          <dgm:bulletEnabled val="1"/>
        </dgm:presLayoutVars>
      </dgm:prSet>
      <dgm:spPr/>
      <dgm:t>
        <a:bodyPr/>
        <a:lstStyle/>
        <a:p>
          <a:endParaRPr lang="fr-FR"/>
        </a:p>
      </dgm:t>
    </dgm:pt>
    <dgm:pt modelId="{863C59D6-0D22-4791-A13A-6E6C2E8AEFA8}" type="pres">
      <dgm:prSet presAssocID="{16F86F41-6DD7-44FE-BB50-DED04500C666}" presName="childShp" presStyleLbl="bgAccFollowNode1" presStyleIdx="0" presStyleCnt="2">
        <dgm:presLayoutVars>
          <dgm:bulletEnabled val="1"/>
        </dgm:presLayoutVars>
      </dgm:prSet>
      <dgm:spPr/>
      <dgm:t>
        <a:bodyPr/>
        <a:lstStyle/>
        <a:p>
          <a:endParaRPr lang="fr-FR"/>
        </a:p>
      </dgm:t>
    </dgm:pt>
    <dgm:pt modelId="{E1F0130B-A2A1-4E24-8CC0-C28F88A988A8}" type="pres">
      <dgm:prSet presAssocID="{C5999D61-C5D6-4ABE-97D3-11EC22C868D6}" presName="spacing" presStyleCnt="0"/>
      <dgm:spPr/>
      <dgm:t>
        <a:bodyPr/>
        <a:lstStyle/>
        <a:p>
          <a:endParaRPr lang="fr-FR"/>
        </a:p>
      </dgm:t>
    </dgm:pt>
    <dgm:pt modelId="{0A36C07B-4B88-4EDE-8294-BFE220DED1A6}" type="pres">
      <dgm:prSet presAssocID="{E9248F50-241F-444A-AAD7-28A6020605A0}" presName="linNode" presStyleCnt="0"/>
      <dgm:spPr/>
      <dgm:t>
        <a:bodyPr/>
        <a:lstStyle/>
        <a:p>
          <a:endParaRPr lang="fr-FR"/>
        </a:p>
      </dgm:t>
    </dgm:pt>
    <dgm:pt modelId="{4ACC6A90-E330-452F-A075-09261A0D0758}" type="pres">
      <dgm:prSet presAssocID="{E9248F50-241F-444A-AAD7-28A6020605A0}" presName="parentShp" presStyleLbl="node1" presStyleIdx="1" presStyleCnt="2">
        <dgm:presLayoutVars>
          <dgm:bulletEnabled val="1"/>
        </dgm:presLayoutVars>
      </dgm:prSet>
      <dgm:spPr/>
      <dgm:t>
        <a:bodyPr/>
        <a:lstStyle/>
        <a:p>
          <a:endParaRPr lang="fr-FR"/>
        </a:p>
      </dgm:t>
    </dgm:pt>
    <dgm:pt modelId="{E06FA117-B917-4E4E-B856-76D784BFE274}" type="pres">
      <dgm:prSet presAssocID="{E9248F50-241F-444A-AAD7-28A6020605A0}" presName="childShp" presStyleLbl="bgAccFollowNode1" presStyleIdx="1" presStyleCnt="2" custScaleX="99799">
        <dgm:presLayoutVars>
          <dgm:bulletEnabled val="1"/>
        </dgm:presLayoutVars>
      </dgm:prSet>
      <dgm:spPr/>
      <dgm:t>
        <a:bodyPr/>
        <a:lstStyle/>
        <a:p>
          <a:endParaRPr lang="fr-FR"/>
        </a:p>
      </dgm:t>
    </dgm:pt>
  </dgm:ptLst>
  <dgm:cxnLst>
    <dgm:cxn modelId="{57C11D9B-0460-40EB-B440-824D462BCAC5}" type="presOf" srcId="{108B5477-F298-4AD9-8424-805180616B40}" destId="{E06FA117-B917-4E4E-B856-76D784BFE274}" srcOrd="0" destOrd="3" presId="urn:microsoft.com/office/officeart/2005/8/layout/vList6"/>
    <dgm:cxn modelId="{1AF40FA7-CCE7-4FC1-9FA1-ECA51B08430A}" type="presOf" srcId="{945D294F-598C-4566-B730-3FB36416C79B}" destId="{521EAD25-8B54-455A-807A-1CC08255CF08}" srcOrd="0" destOrd="0" presId="urn:microsoft.com/office/officeart/2005/8/layout/vList6"/>
    <dgm:cxn modelId="{D90E57E5-1784-4702-81CA-D414C78FA36E}" srcId="{16F86F41-6DD7-44FE-BB50-DED04500C666}" destId="{65675748-C1BD-4C01-A836-3CF1D73F4C05}" srcOrd="2" destOrd="0" parTransId="{72A61063-314B-4FF9-8E6D-14A50B3E470E}" sibTransId="{36D3D480-FAE3-4B3E-A8AC-4674C816A6E0}"/>
    <dgm:cxn modelId="{4E8FE3AD-CD91-408A-B8DD-798A6ACD29C7}" type="presOf" srcId="{22BB2776-1C1D-4195-BADE-5641BFFFB694}" destId="{E06FA117-B917-4E4E-B856-76D784BFE274}" srcOrd="0" destOrd="1" presId="urn:microsoft.com/office/officeart/2005/8/layout/vList6"/>
    <dgm:cxn modelId="{B38033DB-0D0B-41BB-B0E9-81D41BF6240B}" srcId="{945D294F-598C-4566-B730-3FB36416C79B}" destId="{16F86F41-6DD7-44FE-BB50-DED04500C666}" srcOrd="0" destOrd="0" parTransId="{EE256EF9-9179-4145-A275-057E850F60EA}" sibTransId="{C5999D61-C5D6-4ABE-97D3-11EC22C868D6}"/>
    <dgm:cxn modelId="{C7DEF383-00EB-4FC9-AF36-588CA3C6D872}" type="presOf" srcId="{56979C7B-84D3-41D7-83EA-9F96B162A66F}" destId="{863C59D6-0D22-4791-A13A-6E6C2E8AEFA8}" srcOrd="0" destOrd="0" presId="urn:microsoft.com/office/officeart/2005/8/layout/vList6"/>
    <dgm:cxn modelId="{3EC40C8B-C9EB-4E22-B219-D9584898F915}" srcId="{E9248F50-241F-444A-AAD7-28A6020605A0}" destId="{C4A59737-2999-4EAA-88F7-66E3377B5E54}" srcOrd="2" destOrd="0" parTransId="{6DAE3E52-1575-4174-9386-56579EEDCA3C}" sibTransId="{6D5511D7-8A10-40C3-805E-1E9D8D71BA54}"/>
    <dgm:cxn modelId="{9CFC52A3-7B2E-4EA9-AC97-2A3E7A8D0812}" type="presOf" srcId="{8B5E1521-763E-4380-84F6-4BBCD8B44045}" destId="{863C59D6-0D22-4791-A13A-6E6C2E8AEFA8}" srcOrd="0" destOrd="4" presId="urn:microsoft.com/office/officeart/2005/8/layout/vList6"/>
    <dgm:cxn modelId="{B1A2E222-EE4F-4018-AFBA-E1244EA9A89E}" type="presOf" srcId="{CD7FEE1E-2DC9-46F4-BB63-75C7769B8A03}" destId="{E06FA117-B917-4E4E-B856-76D784BFE274}" srcOrd="0" destOrd="0" presId="urn:microsoft.com/office/officeart/2005/8/layout/vList6"/>
    <dgm:cxn modelId="{E75693B7-F818-4B5C-AF7E-55C1953DE315}" srcId="{16F86F41-6DD7-44FE-BB50-DED04500C666}" destId="{B12D4A8F-B0F7-4511-B8BB-B4E034FF11BE}" srcOrd="3" destOrd="0" parTransId="{32B33DFE-9A14-46CB-B000-8668F28AEFB9}" sibTransId="{8D913A4C-40FA-45CC-B196-AAD06D932509}"/>
    <dgm:cxn modelId="{B562483A-7FC6-4726-A027-C98A6B69F53F}" srcId="{16F86F41-6DD7-44FE-BB50-DED04500C666}" destId="{5B70192C-CD89-4978-B0D1-E3B4D6033619}" srcOrd="5" destOrd="0" parTransId="{E92C183A-5F23-40A7-ABB6-015E90CC90C7}" sibTransId="{54C9671C-872D-4E7F-A3DC-60C26F9F0A07}"/>
    <dgm:cxn modelId="{01AB7BC0-7787-4DE4-A341-A9BC7C1B3F30}" srcId="{16F86F41-6DD7-44FE-BB50-DED04500C666}" destId="{56979C7B-84D3-41D7-83EA-9F96B162A66F}" srcOrd="0" destOrd="0" parTransId="{3A1CA795-729E-48EA-8307-5A2F0EA98454}" sibTransId="{019EDA4C-8477-42CF-90EE-4DF21F4F3AF7}"/>
    <dgm:cxn modelId="{7307AD65-EAAB-4543-8B1B-FA1CFCF858DA}" srcId="{E9248F50-241F-444A-AAD7-28A6020605A0}" destId="{22BB2776-1C1D-4195-BADE-5641BFFFB694}" srcOrd="1" destOrd="0" parTransId="{5E2869F0-086E-48DE-932D-C895C8D89451}" sibTransId="{598121CD-1FE8-4C52-A53C-8E9CC8DBC1D2}"/>
    <dgm:cxn modelId="{529146F1-1A58-40E2-9704-1767C83ECDEA}" type="presOf" srcId="{B12D4A8F-B0F7-4511-B8BB-B4E034FF11BE}" destId="{863C59D6-0D22-4791-A13A-6E6C2E8AEFA8}" srcOrd="0" destOrd="3" presId="urn:microsoft.com/office/officeart/2005/8/layout/vList6"/>
    <dgm:cxn modelId="{106522A1-CA59-485A-AA1A-ACBE47E638BB}" type="presOf" srcId="{4C8BC4C6-0DEB-41AA-A4AA-2FC5599BF19A}" destId="{863C59D6-0D22-4791-A13A-6E6C2E8AEFA8}" srcOrd="0" destOrd="6" presId="urn:microsoft.com/office/officeart/2005/8/layout/vList6"/>
    <dgm:cxn modelId="{640F5C30-C0EE-42D2-BA35-CBAC77ED411D}" type="presOf" srcId="{65675748-C1BD-4C01-A836-3CF1D73F4C05}" destId="{863C59D6-0D22-4791-A13A-6E6C2E8AEFA8}" srcOrd="0" destOrd="2" presId="urn:microsoft.com/office/officeart/2005/8/layout/vList6"/>
    <dgm:cxn modelId="{5A971C1D-7E0E-45A3-8C06-E0299A78DEC7}" type="presOf" srcId="{C4A59737-2999-4EAA-88F7-66E3377B5E54}" destId="{E06FA117-B917-4E4E-B856-76D784BFE274}" srcOrd="0" destOrd="2" presId="urn:microsoft.com/office/officeart/2005/8/layout/vList6"/>
    <dgm:cxn modelId="{F8835066-5FCD-43E0-87C1-E676FDF58F33}" type="presOf" srcId="{16F86F41-6DD7-44FE-BB50-DED04500C666}" destId="{830B00A3-09CC-4B24-AAEE-E129ED7D6169}" srcOrd="0" destOrd="0" presId="urn:microsoft.com/office/officeart/2005/8/layout/vList6"/>
    <dgm:cxn modelId="{289AE367-1ECF-4757-A6CB-53F1433F2174}" srcId="{945D294F-598C-4566-B730-3FB36416C79B}" destId="{E9248F50-241F-444A-AAD7-28A6020605A0}" srcOrd="1" destOrd="0" parTransId="{C0E154FD-E28F-4ED9-BB32-B2235DF704A0}" sibTransId="{601DF13F-8298-4164-88CA-4E9DC3EA6656}"/>
    <dgm:cxn modelId="{ACEEA02D-9AE7-4F1D-8FE5-CB55818ABE16}" srcId="{16F86F41-6DD7-44FE-BB50-DED04500C666}" destId="{B82D6D47-08E1-48CF-8B9D-B86688F635FD}" srcOrd="1" destOrd="0" parTransId="{D208D379-4858-43F2-BBAF-D5D17948FD6E}" sibTransId="{6B781DA9-0104-4C4F-96D8-480E10B2D382}"/>
    <dgm:cxn modelId="{AD626748-0213-47FD-8EE9-7D2F96066129}" srcId="{E9248F50-241F-444A-AAD7-28A6020605A0}" destId="{108B5477-F298-4AD9-8424-805180616B40}" srcOrd="3" destOrd="0" parTransId="{4E52FE81-F2C6-4F6E-BEDB-EEA2CC60DA8C}" sibTransId="{55A4C882-8589-49F8-8791-030AE091F52D}"/>
    <dgm:cxn modelId="{5FA7FD4C-959E-4EAE-BCA9-BEC9FA5EFDC5}" type="presOf" srcId="{E9248F50-241F-444A-AAD7-28A6020605A0}" destId="{4ACC6A90-E330-452F-A075-09261A0D0758}" srcOrd="0" destOrd="0" presId="urn:microsoft.com/office/officeart/2005/8/layout/vList6"/>
    <dgm:cxn modelId="{866DB228-3E11-4A62-8227-5B4ADB9329DD}" srcId="{16F86F41-6DD7-44FE-BB50-DED04500C666}" destId="{4C8BC4C6-0DEB-41AA-A4AA-2FC5599BF19A}" srcOrd="6" destOrd="0" parTransId="{F9004639-8B30-46D9-8B03-E5E857189494}" sibTransId="{CA2DB072-A1AE-4010-A3EC-879ABE224EF8}"/>
    <dgm:cxn modelId="{411D418E-7006-40C2-85B3-B56F429516B0}" srcId="{E9248F50-241F-444A-AAD7-28A6020605A0}" destId="{CD7FEE1E-2DC9-46F4-BB63-75C7769B8A03}" srcOrd="0" destOrd="0" parTransId="{5B3EFA1F-9F2D-4B0C-B6F4-DF5F0266C30A}" sibTransId="{E817BC31-A849-4E05-9B15-B18AF116E67D}"/>
    <dgm:cxn modelId="{B18629B7-29C4-4398-80BA-778D2E79BF66}" type="presOf" srcId="{5B70192C-CD89-4978-B0D1-E3B4D6033619}" destId="{863C59D6-0D22-4791-A13A-6E6C2E8AEFA8}" srcOrd="0" destOrd="5" presId="urn:microsoft.com/office/officeart/2005/8/layout/vList6"/>
    <dgm:cxn modelId="{65BF6092-6C4D-4B25-9629-EDD3671CD57D}" type="presOf" srcId="{B82D6D47-08E1-48CF-8B9D-B86688F635FD}" destId="{863C59D6-0D22-4791-A13A-6E6C2E8AEFA8}" srcOrd="0" destOrd="1" presId="urn:microsoft.com/office/officeart/2005/8/layout/vList6"/>
    <dgm:cxn modelId="{30D2FAAA-FF90-499E-AE00-79F738F36875}" srcId="{16F86F41-6DD7-44FE-BB50-DED04500C666}" destId="{8B5E1521-763E-4380-84F6-4BBCD8B44045}" srcOrd="4" destOrd="0" parTransId="{C483B443-A8C5-44AE-AB2E-2C7C87DBD428}" sibTransId="{8625C0A0-1434-4A3C-B9BB-74C8A659566A}"/>
    <dgm:cxn modelId="{CCD37795-A359-4B24-B18D-0B076A403F51}" type="presParOf" srcId="{521EAD25-8B54-455A-807A-1CC08255CF08}" destId="{4E97B91B-E466-4D5A-97A7-2364E6471FDB}" srcOrd="0" destOrd="0" presId="urn:microsoft.com/office/officeart/2005/8/layout/vList6"/>
    <dgm:cxn modelId="{FD373011-AD69-48E9-9EC3-79A18643409C}" type="presParOf" srcId="{4E97B91B-E466-4D5A-97A7-2364E6471FDB}" destId="{830B00A3-09CC-4B24-AAEE-E129ED7D6169}" srcOrd="0" destOrd="0" presId="urn:microsoft.com/office/officeart/2005/8/layout/vList6"/>
    <dgm:cxn modelId="{3089843F-3B88-4E0F-8956-DF6EB9800166}" type="presParOf" srcId="{4E97B91B-E466-4D5A-97A7-2364E6471FDB}" destId="{863C59D6-0D22-4791-A13A-6E6C2E8AEFA8}" srcOrd="1" destOrd="0" presId="urn:microsoft.com/office/officeart/2005/8/layout/vList6"/>
    <dgm:cxn modelId="{AB567AE8-B37E-47A6-901D-F5B7D91CE809}" type="presParOf" srcId="{521EAD25-8B54-455A-807A-1CC08255CF08}" destId="{E1F0130B-A2A1-4E24-8CC0-C28F88A988A8}" srcOrd="1" destOrd="0" presId="urn:microsoft.com/office/officeart/2005/8/layout/vList6"/>
    <dgm:cxn modelId="{FC5C929A-CCF0-41D0-B378-E7DD9DAB8892}" type="presParOf" srcId="{521EAD25-8B54-455A-807A-1CC08255CF08}" destId="{0A36C07B-4B88-4EDE-8294-BFE220DED1A6}" srcOrd="2" destOrd="0" presId="urn:microsoft.com/office/officeart/2005/8/layout/vList6"/>
    <dgm:cxn modelId="{861F97D4-2E51-40FD-AB8C-C48371B99C88}" type="presParOf" srcId="{0A36C07B-4B88-4EDE-8294-BFE220DED1A6}" destId="{4ACC6A90-E330-452F-A075-09261A0D0758}" srcOrd="0" destOrd="0" presId="urn:microsoft.com/office/officeart/2005/8/layout/vList6"/>
    <dgm:cxn modelId="{F71EFFC6-3453-4FE7-9D56-2977A6A8690E}" type="presParOf" srcId="{0A36C07B-4B88-4EDE-8294-BFE220DED1A6}" destId="{E06FA117-B917-4E4E-B856-76D784BFE27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63AAFE-CDE3-4734-80EC-A751C3BFB87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fr-FR"/>
        </a:p>
      </dgm:t>
    </dgm:pt>
    <dgm:pt modelId="{E2AE0DD5-9122-4471-8D34-FF26B59FC1C4}">
      <dgm:prSet phldrT="[Text]" custT="1"/>
      <dgm:spPr/>
      <dgm:t>
        <a:bodyPr/>
        <a:lstStyle/>
        <a:p>
          <a:pPr>
            <a:lnSpc>
              <a:spcPct val="90000"/>
            </a:lnSpc>
          </a:pPr>
          <a:r>
            <a:rPr lang="en-GB" sz="1800" noProof="0" dirty="0" smtClean="0"/>
            <a:t>Expected future cash flows</a:t>
          </a:r>
          <a:endParaRPr lang="en-GB" sz="1800" noProof="0" dirty="0"/>
        </a:p>
      </dgm:t>
    </dgm:pt>
    <dgm:pt modelId="{05CDAC44-EDD3-4FA0-AA7B-1236A14A3039}" type="parTrans" cxnId="{AFA54215-4AE8-49A0-964C-D2DF17592C2A}">
      <dgm:prSet/>
      <dgm:spPr/>
      <dgm:t>
        <a:bodyPr/>
        <a:lstStyle/>
        <a:p>
          <a:endParaRPr lang="fr-FR"/>
        </a:p>
      </dgm:t>
    </dgm:pt>
    <dgm:pt modelId="{72108BD4-1865-4692-B885-5B58E10EA890}" type="sibTrans" cxnId="{AFA54215-4AE8-49A0-964C-D2DF17592C2A}">
      <dgm:prSet/>
      <dgm:spPr/>
      <dgm:t>
        <a:bodyPr/>
        <a:lstStyle/>
        <a:p>
          <a:endParaRPr lang="fr-FR"/>
        </a:p>
      </dgm:t>
    </dgm:pt>
    <dgm:pt modelId="{FA5109A6-578D-4C0D-839C-83BE12622476}">
      <dgm:prSet phldrT="[Text]" custT="1"/>
      <dgm:spPr/>
      <dgm:t>
        <a:bodyPr/>
        <a:lstStyle/>
        <a:p>
          <a:r>
            <a:rPr lang="en-GB" sz="1800" noProof="0" dirty="0" smtClean="0"/>
            <a:t>Discounted at risk </a:t>
          </a:r>
          <a:r>
            <a:rPr lang="fr-FR" sz="1800" dirty="0" smtClean="0"/>
            <a:t>free rate</a:t>
          </a:r>
          <a:endParaRPr lang="fr-FR" sz="1800" dirty="0"/>
        </a:p>
      </dgm:t>
    </dgm:pt>
    <dgm:pt modelId="{AF0A5871-6132-4A8A-AFE5-EB95E0AB3F74}" type="parTrans" cxnId="{08A04811-5F32-46E1-9B7D-E410FA5655DE}">
      <dgm:prSet/>
      <dgm:spPr/>
      <dgm:t>
        <a:bodyPr/>
        <a:lstStyle/>
        <a:p>
          <a:endParaRPr lang="fr-FR"/>
        </a:p>
      </dgm:t>
    </dgm:pt>
    <dgm:pt modelId="{5C7A6EF1-9B23-44D9-8B00-C020AE9D5615}" type="sibTrans" cxnId="{08A04811-5F32-46E1-9B7D-E410FA5655DE}">
      <dgm:prSet/>
      <dgm:spPr/>
      <dgm:t>
        <a:bodyPr/>
        <a:lstStyle/>
        <a:p>
          <a:endParaRPr lang="fr-FR"/>
        </a:p>
      </dgm:t>
    </dgm:pt>
    <dgm:pt modelId="{467EA354-2DE4-4206-B1A1-A95CF2255D1A}">
      <dgm:prSet phldrT="[Text]" custT="1"/>
      <dgm:spPr/>
      <dgm:t>
        <a:bodyPr/>
        <a:lstStyle/>
        <a:p>
          <a:r>
            <a:rPr lang="en-GB" sz="1800" noProof="0" dirty="0" smtClean="0"/>
            <a:t>Risk Adjustment Margin</a:t>
          </a:r>
          <a:endParaRPr lang="en-GB" sz="1800" noProof="0" dirty="0"/>
        </a:p>
      </dgm:t>
    </dgm:pt>
    <dgm:pt modelId="{8A8C7345-AD3C-43C7-9B64-6B426CCD2D33}" type="parTrans" cxnId="{B3CA6634-DAD8-4EAA-989E-FF6F457DE542}">
      <dgm:prSet/>
      <dgm:spPr/>
      <dgm:t>
        <a:bodyPr/>
        <a:lstStyle/>
        <a:p>
          <a:endParaRPr lang="fr-FR"/>
        </a:p>
      </dgm:t>
    </dgm:pt>
    <dgm:pt modelId="{D2614287-A386-4F8C-A34E-CEC161A4B87C}" type="sibTrans" cxnId="{B3CA6634-DAD8-4EAA-989E-FF6F457DE542}">
      <dgm:prSet/>
      <dgm:spPr/>
      <dgm:t>
        <a:bodyPr/>
        <a:lstStyle/>
        <a:p>
          <a:endParaRPr lang="fr-FR"/>
        </a:p>
      </dgm:t>
    </dgm:pt>
    <dgm:pt modelId="{A69B84B2-2079-4931-B4D1-8F94BEA49670}">
      <dgm:prSet phldrT="[Text]" custT="1"/>
      <dgm:spPr/>
      <dgm:t>
        <a:bodyPr/>
        <a:lstStyle/>
        <a:p>
          <a:pPr>
            <a:lnSpc>
              <a:spcPct val="120000"/>
            </a:lnSpc>
          </a:pPr>
          <a:r>
            <a:rPr lang="en-GB" sz="1600" noProof="0" dirty="0" smtClean="0"/>
            <a:t>Future cash flows adjusted to take into account the </a:t>
          </a:r>
          <a:r>
            <a:rPr lang="en-GB" sz="1600" b="1" noProof="0" dirty="0" smtClean="0"/>
            <a:t>time value of money </a:t>
          </a:r>
          <a:endParaRPr lang="en-GB" sz="1600" b="1" noProof="0" dirty="0"/>
        </a:p>
      </dgm:t>
    </dgm:pt>
    <dgm:pt modelId="{081C107B-73DB-40CF-A8FF-818D3EA8EA13}" type="parTrans" cxnId="{480EE74B-7D4A-4E8C-A0B3-B24FCFC1B097}">
      <dgm:prSet/>
      <dgm:spPr/>
      <dgm:t>
        <a:bodyPr/>
        <a:lstStyle/>
        <a:p>
          <a:endParaRPr lang="fr-FR"/>
        </a:p>
      </dgm:t>
    </dgm:pt>
    <dgm:pt modelId="{9292E7D2-0505-445B-BFFE-5FBDFF0D26C0}" type="sibTrans" cxnId="{480EE74B-7D4A-4E8C-A0B3-B24FCFC1B097}">
      <dgm:prSet/>
      <dgm:spPr/>
      <dgm:t>
        <a:bodyPr/>
        <a:lstStyle/>
        <a:p>
          <a:endParaRPr lang="fr-FR"/>
        </a:p>
      </dgm:t>
    </dgm:pt>
    <dgm:pt modelId="{19B52503-2676-488D-9326-4B6ED0654134}">
      <dgm:prSet phldrT="[Text]" custT="1"/>
      <dgm:spPr/>
      <dgm:t>
        <a:bodyPr rIns="0"/>
        <a:lstStyle/>
        <a:p>
          <a:pPr>
            <a:lnSpc>
              <a:spcPct val="130000"/>
            </a:lnSpc>
          </a:pPr>
          <a:r>
            <a:rPr lang="en-GB" sz="1600" noProof="0" dirty="0" smtClean="0"/>
            <a:t>Explicit adjustment to reflect </a:t>
          </a:r>
          <a:r>
            <a:rPr lang="en-GB" sz="1600" b="1" noProof="0" dirty="0" smtClean="0"/>
            <a:t>uncertainty</a:t>
          </a:r>
          <a:r>
            <a:rPr lang="en-GB" sz="1600" b="0" noProof="0" dirty="0" smtClean="0"/>
            <a:t> in the amount and timing of the future cash flows</a:t>
          </a:r>
          <a:endParaRPr lang="en-GB" sz="1600" noProof="0" dirty="0"/>
        </a:p>
      </dgm:t>
    </dgm:pt>
    <dgm:pt modelId="{445C1F5B-D6B4-41DF-9104-2113DF505396}" type="parTrans" cxnId="{F8D5E43E-784E-4A39-BAEA-123D2D0A9BC2}">
      <dgm:prSet/>
      <dgm:spPr/>
      <dgm:t>
        <a:bodyPr/>
        <a:lstStyle/>
        <a:p>
          <a:endParaRPr lang="fr-FR"/>
        </a:p>
      </dgm:t>
    </dgm:pt>
    <dgm:pt modelId="{15F0F4CA-EF58-45E9-9085-43E1BC43761F}" type="sibTrans" cxnId="{F8D5E43E-784E-4A39-BAEA-123D2D0A9BC2}">
      <dgm:prSet/>
      <dgm:spPr/>
      <dgm:t>
        <a:bodyPr/>
        <a:lstStyle/>
        <a:p>
          <a:endParaRPr lang="fr-FR"/>
        </a:p>
      </dgm:t>
    </dgm:pt>
    <dgm:pt modelId="{79B17401-F06B-43D6-BB07-CADCF05BEC27}">
      <dgm:prSet phldrT="[Text]" custT="1"/>
      <dgm:spPr/>
      <dgm:t>
        <a:bodyPr rIns="0"/>
        <a:lstStyle/>
        <a:p>
          <a:r>
            <a:rPr lang="en-US" sz="1600" dirty="0" smtClean="0"/>
            <a:t>From premiums, claims and benefits</a:t>
          </a:r>
          <a:endParaRPr lang="fr-FR" sz="1600" dirty="0"/>
        </a:p>
      </dgm:t>
    </dgm:pt>
    <dgm:pt modelId="{BBACFA68-E674-416D-ACA8-2BA4893B9045}" type="parTrans" cxnId="{E1591827-5075-4E67-AA7F-641A591A9BEE}">
      <dgm:prSet/>
      <dgm:spPr/>
      <dgm:t>
        <a:bodyPr/>
        <a:lstStyle/>
        <a:p>
          <a:endParaRPr lang="fr-FR"/>
        </a:p>
      </dgm:t>
    </dgm:pt>
    <dgm:pt modelId="{14EE3EE7-6540-4EB8-9CF7-DD36C48FBD4B}" type="sibTrans" cxnId="{E1591827-5075-4E67-AA7F-641A591A9BEE}">
      <dgm:prSet/>
      <dgm:spPr/>
      <dgm:t>
        <a:bodyPr/>
        <a:lstStyle/>
        <a:p>
          <a:endParaRPr lang="fr-FR"/>
        </a:p>
      </dgm:t>
    </dgm:pt>
    <dgm:pt modelId="{67A9BA10-F5E8-45E8-ADC8-EF4691D2615A}">
      <dgm:prSet phldrT="[Text]" custT="1"/>
      <dgm:spPr/>
      <dgm:t>
        <a:bodyPr rIns="0"/>
        <a:lstStyle/>
        <a:p>
          <a:r>
            <a:rPr lang="en-US" sz="1600" dirty="0" smtClean="0"/>
            <a:t>An </a:t>
          </a:r>
          <a:r>
            <a:rPr lang="en-US" sz="1600" b="1" dirty="0" smtClean="0"/>
            <a:t>explicit</a:t>
          </a:r>
          <a:r>
            <a:rPr lang="en-US" sz="1600" dirty="0" smtClean="0"/>
            <a:t> and </a:t>
          </a:r>
          <a:r>
            <a:rPr lang="en-US" sz="1600" b="1" dirty="0" smtClean="0"/>
            <a:t>unbiased</a:t>
          </a:r>
          <a:r>
            <a:rPr lang="en-US" sz="1600" dirty="0" smtClean="0"/>
            <a:t> estimate of the current value of expected future cash flows</a:t>
          </a:r>
          <a:endParaRPr lang="fr-FR" sz="1600" b="0" dirty="0"/>
        </a:p>
      </dgm:t>
    </dgm:pt>
    <dgm:pt modelId="{D2B85EB1-A7CA-4966-80AE-6193AB1545AC}" type="parTrans" cxnId="{085AF9BF-9EFA-4310-919E-BE504F7889DA}">
      <dgm:prSet/>
      <dgm:spPr/>
      <dgm:t>
        <a:bodyPr/>
        <a:lstStyle/>
        <a:p>
          <a:endParaRPr lang="en-GB"/>
        </a:p>
      </dgm:t>
    </dgm:pt>
    <dgm:pt modelId="{95C09B26-069B-49B0-A872-8DEC5A9B8A01}" type="sibTrans" cxnId="{085AF9BF-9EFA-4310-919E-BE504F7889DA}">
      <dgm:prSet/>
      <dgm:spPr/>
      <dgm:t>
        <a:bodyPr/>
        <a:lstStyle/>
        <a:p>
          <a:endParaRPr lang="en-GB"/>
        </a:p>
      </dgm:t>
    </dgm:pt>
    <dgm:pt modelId="{30E09FBE-4701-4BD4-8842-4B0AF2028606}">
      <dgm:prSet phldrT="[Text]" custT="1"/>
      <dgm:spPr/>
      <dgm:t>
        <a:bodyPr rIns="0"/>
        <a:lstStyle/>
        <a:p>
          <a:pPr>
            <a:lnSpc>
              <a:spcPct val="130000"/>
            </a:lnSpc>
          </a:pPr>
          <a:r>
            <a:rPr lang="en-GB" sz="1800" noProof="0" dirty="0" smtClean="0"/>
            <a:t>Contractual Service Margin</a:t>
          </a:r>
          <a:endParaRPr lang="en-GB" sz="1800" noProof="0" dirty="0"/>
        </a:p>
      </dgm:t>
    </dgm:pt>
    <dgm:pt modelId="{03CB623E-3B3A-40CC-A0A6-0C4C95C40A88}" type="parTrans" cxnId="{B728F470-0978-4800-BADC-87E5FC76DF67}">
      <dgm:prSet/>
      <dgm:spPr/>
      <dgm:t>
        <a:bodyPr/>
        <a:lstStyle/>
        <a:p>
          <a:endParaRPr lang="en-GB"/>
        </a:p>
      </dgm:t>
    </dgm:pt>
    <dgm:pt modelId="{CB36D0EC-EB19-48B4-8ABA-45981AC8D80D}" type="sibTrans" cxnId="{B728F470-0978-4800-BADC-87E5FC76DF67}">
      <dgm:prSet/>
      <dgm:spPr/>
      <dgm:t>
        <a:bodyPr/>
        <a:lstStyle/>
        <a:p>
          <a:endParaRPr lang="en-GB"/>
        </a:p>
      </dgm:t>
    </dgm:pt>
    <dgm:pt modelId="{07E09C4A-8935-4F04-8585-9E8BF5104F98}">
      <dgm:prSet phldrT="[Text]" custT="1"/>
      <dgm:spPr/>
      <dgm:t>
        <a:bodyPr rIns="0"/>
        <a:lstStyle/>
        <a:p>
          <a:pPr>
            <a:lnSpc>
              <a:spcPct val="130000"/>
            </a:lnSpc>
          </a:pPr>
          <a:r>
            <a:rPr lang="en-GB" sz="1600" noProof="0" dirty="0" smtClean="0"/>
            <a:t>The expected contract profit which eliminates any gain at inception of the contract</a:t>
          </a:r>
          <a:endParaRPr lang="en-GB" sz="1600" noProof="0" dirty="0"/>
        </a:p>
      </dgm:t>
    </dgm:pt>
    <dgm:pt modelId="{719FC828-CAF8-4DD3-BEFB-35F34B716A23}" type="parTrans" cxnId="{9E9E6687-E76C-4344-9CE3-3C609DA05B0B}">
      <dgm:prSet/>
      <dgm:spPr/>
      <dgm:t>
        <a:bodyPr/>
        <a:lstStyle/>
        <a:p>
          <a:endParaRPr lang="en-GB"/>
        </a:p>
      </dgm:t>
    </dgm:pt>
    <dgm:pt modelId="{044439D4-E1CA-4018-A07C-69D08E61C022}" type="sibTrans" cxnId="{9E9E6687-E76C-4344-9CE3-3C609DA05B0B}">
      <dgm:prSet/>
      <dgm:spPr/>
      <dgm:t>
        <a:bodyPr/>
        <a:lstStyle/>
        <a:p>
          <a:endParaRPr lang="en-GB"/>
        </a:p>
      </dgm:t>
    </dgm:pt>
    <dgm:pt modelId="{A6550BB0-A7AC-4269-A12B-19FE923F3FF0}" type="pres">
      <dgm:prSet presAssocID="{1263AAFE-CDE3-4734-80EC-A751C3BFB878}" presName="Name0" presStyleCnt="0">
        <dgm:presLayoutVars>
          <dgm:dir/>
          <dgm:animLvl val="lvl"/>
          <dgm:resizeHandles val="exact"/>
        </dgm:presLayoutVars>
      </dgm:prSet>
      <dgm:spPr/>
      <dgm:t>
        <a:bodyPr/>
        <a:lstStyle/>
        <a:p>
          <a:endParaRPr lang="fr-FR"/>
        </a:p>
      </dgm:t>
    </dgm:pt>
    <dgm:pt modelId="{9C0E8B2A-6C17-4520-9140-F415384821A7}" type="pres">
      <dgm:prSet presAssocID="{E2AE0DD5-9122-4471-8D34-FF26B59FC1C4}" presName="linNode" presStyleCnt="0"/>
      <dgm:spPr/>
      <dgm:t>
        <a:bodyPr/>
        <a:lstStyle/>
        <a:p>
          <a:endParaRPr lang="en-GB"/>
        </a:p>
      </dgm:t>
    </dgm:pt>
    <dgm:pt modelId="{CBE522EA-519F-4A0E-A364-A59276D4D13C}" type="pres">
      <dgm:prSet presAssocID="{E2AE0DD5-9122-4471-8D34-FF26B59FC1C4}" presName="parentText" presStyleLbl="node1" presStyleIdx="0" presStyleCnt="4" custScaleX="73051">
        <dgm:presLayoutVars>
          <dgm:chMax val="1"/>
          <dgm:bulletEnabled val="1"/>
        </dgm:presLayoutVars>
      </dgm:prSet>
      <dgm:spPr/>
      <dgm:t>
        <a:bodyPr/>
        <a:lstStyle/>
        <a:p>
          <a:endParaRPr lang="fr-FR"/>
        </a:p>
      </dgm:t>
    </dgm:pt>
    <dgm:pt modelId="{F13A3084-0278-4C56-9815-CEBEBFC65BB1}" type="pres">
      <dgm:prSet presAssocID="{E2AE0DD5-9122-4471-8D34-FF26B59FC1C4}" presName="descendantText" presStyleLbl="alignAccFollowNode1" presStyleIdx="0" presStyleCnt="4" custScaleX="102038" custScaleY="97426" custLinFactNeighborX="-2143" custLinFactNeighborY="1367">
        <dgm:presLayoutVars>
          <dgm:bulletEnabled val="1"/>
        </dgm:presLayoutVars>
      </dgm:prSet>
      <dgm:spPr/>
      <dgm:t>
        <a:bodyPr/>
        <a:lstStyle/>
        <a:p>
          <a:endParaRPr lang="fr-FR"/>
        </a:p>
      </dgm:t>
    </dgm:pt>
    <dgm:pt modelId="{32767EFD-F596-4B86-B6CC-5594E0A35479}" type="pres">
      <dgm:prSet presAssocID="{72108BD4-1865-4692-B885-5B58E10EA890}" presName="sp" presStyleCnt="0"/>
      <dgm:spPr/>
      <dgm:t>
        <a:bodyPr/>
        <a:lstStyle/>
        <a:p>
          <a:endParaRPr lang="en-GB"/>
        </a:p>
      </dgm:t>
    </dgm:pt>
    <dgm:pt modelId="{CBE6D4D0-0A29-4954-B0F4-86718C1210C7}" type="pres">
      <dgm:prSet presAssocID="{FA5109A6-578D-4C0D-839C-83BE12622476}" presName="linNode" presStyleCnt="0"/>
      <dgm:spPr/>
      <dgm:t>
        <a:bodyPr/>
        <a:lstStyle/>
        <a:p>
          <a:endParaRPr lang="en-GB"/>
        </a:p>
      </dgm:t>
    </dgm:pt>
    <dgm:pt modelId="{632825BF-6498-4D76-84EE-46A172E63EE9}" type="pres">
      <dgm:prSet presAssocID="{FA5109A6-578D-4C0D-839C-83BE12622476}" presName="parentText" presStyleLbl="node1" presStyleIdx="1" presStyleCnt="4" custScaleX="73024">
        <dgm:presLayoutVars>
          <dgm:chMax val="1"/>
          <dgm:bulletEnabled val="1"/>
        </dgm:presLayoutVars>
      </dgm:prSet>
      <dgm:spPr/>
      <dgm:t>
        <a:bodyPr/>
        <a:lstStyle/>
        <a:p>
          <a:endParaRPr lang="fr-FR"/>
        </a:p>
      </dgm:t>
    </dgm:pt>
    <dgm:pt modelId="{B04D9791-83D6-4D24-BCA5-9AD86C810853}" type="pres">
      <dgm:prSet presAssocID="{FA5109A6-578D-4C0D-839C-83BE12622476}" presName="descendantText" presStyleLbl="alignAccFollowNode1" presStyleIdx="1" presStyleCnt="4" custScaleX="102469" custScaleY="96597" custLinFactNeighborX="-2380" custLinFactNeighborY="683">
        <dgm:presLayoutVars>
          <dgm:bulletEnabled val="1"/>
        </dgm:presLayoutVars>
      </dgm:prSet>
      <dgm:spPr/>
      <dgm:t>
        <a:bodyPr/>
        <a:lstStyle/>
        <a:p>
          <a:endParaRPr lang="fr-FR"/>
        </a:p>
      </dgm:t>
    </dgm:pt>
    <dgm:pt modelId="{F12459B5-0ADC-4E94-B6AC-3E83C69C954E}" type="pres">
      <dgm:prSet presAssocID="{5C7A6EF1-9B23-44D9-8B00-C020AE9D5615}" presName="sp" presStyleCnt="0"/>
      <dgm:spPr/>
      <dgm:t>
        <a:bodyPr/>
        <a:lstStyle/>
        <a:p>
          <a:endParaRPr lang="en-GB"/>
        </a:p>
      </dgm:t>
    </dgm:pt>
    <dgm:pt modelId="{06CC85E6-4F5A-407A-A50E-990931A9977C}" type="pres">
      <dgm:prSet presAssocID="{467EA354-2DE4-4206-B1A1-A95CF2255D1A}" presName="linNode" presStyleCnt="0"/>
      <dgm:spPr/>
      <dgm:t>
        <a:bodyPr/>
        <a:lstStyle/>
        <a:p>
          <a:endParaRPr lang="en-GB"/>
        </a:p>
      </dgm:t>
    </dgm:pt>
    <dgm:pt modelId="{42A93824-CFFA-4404-AAB7-0346A71CCD11}" type="pres">
      <dgm:prSet presAssocID="{467EA354-2DE4-4206-B1A1-A95CF2255D1A}" presName="parentText" presStyleLbl="node1" presStyleIdx="2" presStyleCnt="4" custScaleX="73024">
        <dgm:presLayoutVars>
          <dgm:chMax val="1"/>
          <dgm:bulletEnabled val="1"/>
        </dgm:presLayoutVars>
      </dgm:prSet>
      <dgm:spPr/>
      <dgm:t>
        <a:bodyPr/>
        <a:lstStyle/>
        <a:p>
          <a:endParaRPr lang="fr-FR"/>
        </a:p>
      </dgm:t>
    </dgm:pt>
    <dgm:pt modelId="{C81FB7F9-2D33-4C59-B185-3ACE9887630E}" type="pres">
      <dgm:prSet presAssocID="{467EA354-2DE4-4206-B1A1-A95CF2255D1A}" presName="descendantText" presStyleLbl="alignAccFollowNode1" presStyleIdx="2" presStyleCnt="4" custScaleX="102201" custLinFactNeighborX="-1793" custLinFactNeighborY="1899">
        <dgm:presLayoutVars>
          <dgm:bulletEnabled val="1"/>
        </dgm:presLayoutVars>
      </dgm:prSet>
      <dgm:spPr/>
      <dgm:t>
        <a:bodyPr/>
        <a:lstStyle/>
        <a:p>
          <a:endParaRPr lang="fr-FR"/>
        </a:p>
      </dgm:t>
    </dgm:pt>
    <dgm:pt modelId="{1E3246DB-39A8-49A9-A1D7-DC27886361D5}" type="pres">
      <dgm:prSet presAssocID="{D2614287-A386-4F8C-A34E-CEC161A4B87C}" presName="sp" presStyleCnt="0"/>
      <dgm:spPr/>
      <dgm:t>
        <a:bodyPr/>
        <a:lstStyle/>
        <a:p>
          <a:endParaRPr lang="en-GB"/>
        </a:p>
      </dgm:t>
    </dgm:pt>
    <dgm:pt modelId="{78981B73-409B-4077-AE13-50BA4DC1E824}" type="pres">
      <dgm:prSet presAssocID="{30E09FBE-4701-4BD4-8842-4B0AF2028606}" presName="linNode" presStyleCnt="0"/>
      <dgm:spPr/>
      <dgm:t>
        <a:bodyPr/>
        <a:lstStyle/>
        <a:p>
          <a:endParaRPr lang="en-GB"/>
        </a:p>
      </dgm:t>
    </dgm:pt>
    <dgm:pt modelId="{06E99545-2896-484F-949A-6137676DB0F6}" type="pres">
      <dgm:prSet presAssocID="{30E09FBE-4701-4BD4-8842-4B0AF2028606}" presName="parentText" presStyleLbl="node1" presStyleIdx="3" presStyleCnt="4" custScaleX="73024">
        <dgm:presLayoutVars>
          <dgm:chMax val="1"/>
          <dgm:bulletEnabled val="1"/>
        </dgm:presLayoutVars>
      </dgm:prSet>
      <dgm:spPr/>
      <dgm:t>
        <a:bodyPr/>
        <a:lstStyle/>
        <a:p>
          <a:endParaRPr lang="en-GB"/>
        </a:p>
      </dgm:t>
    </dgm:pt>
    <dgm:pt modelId="{C5EA315B-51F4-417B-B420-D2258807BFC6}" type="pres">
      <dgm:prSet presAssocID="{30E09FBE-4701-4BD4-8842-4B0AF2028606}" presName="descendantText" presStyleLbl="alignAccFollowNode1" presStyleIdx="3" presStyleCnt="4" custScaleX="100774" custScaleY="102179">
        <dgm:presLayoutVars>
          <dgm:bulletEnabled val="1"/>
        </dgm:presLayoutVars>
      </dgm:prSet>
      <dgm:spPr/>
      <dgm:t>
        <a:bodyPr/>
        <a:lstStyle/>
        <a:p>
          <a:endParaRPr lang="en-GB"/>
        </a:p>
      </dgm:t>
    </dgm:pt>
  </dgm:ptLst>
  <dgm:cxnLst>
    <dgm:cxn modelId="{24E14A98-C640-422F-AC36-19AB29A1FCDA}" type="presOf" srcId="{19B52503-2676-488D-9326-4B6ED0654134}" destId="{C81FB7F9-2D33-4C59-B185-3ACE9887630E}" srcOrd="0" destOrd="0" presId="urn:microsoft.com/office/officeart/2005/8/layout/vList5"/>
    <dgm:cxn modelId="{D42A8BED-7454-425C-BA58-DADD9C98B7C7}" type="presOf" srcId="{07E09C4A-8935-4F04-8585-9E8BF5104F98}" destId="{C5EA315B-51F4-417B-B420-D2258807BFC6}" srcOrd="0" destOrd="0" presId="urn:microsoft.com/office/officeart/2005/8/layout/vList5"/>
    <dgm:cxn modelId="{1D8609FE-85A9-4FC9-870A-DAACA4ADE091}" type="presOf" srcId="{1263AAFE-CDE3-4734-80EC-A751C3BFB878}" destId="{A6550BB0-A7AC-4269-A12B-19FE923F3FF0}" srcOrd="0" destOrd="0" presId="urn:microsoft.com/office/officeart/2005/8/layout/vList5"/>
    <dgm:cxn modelId="{480EE74B-7D4A-4E8C-A0B3-B24FCFC1B097}" srcId="{FA5109A6-578D-4C0D-839C-83BE12622476}" destId="{A69B84B2-2079-4931-B4D1-8F94BEA49670}" srcOrd="0" destOrd="0" parTransId="{081C107B-73DB-40CF-A8FF-818D3EA8EA13}" sibTransId="{9292E7D2-0505-445B-BFFE-5FBDFF0D26C0}"/>
    <dgm:cxn modelId="{AFA54215-4AE8-49A0-964C-D2DF17592C2A}" srcId="{1263AAFE-CDE3-4734-80EC-A751C3BFB878}" destId="{E2AE0DD5-9122-4471-8D34-FF26B59FC1C4}" srcOrd="0" destOrd="0" parTransId="{05CDAC44-EDD3-4FA0-AA7B-1236A14A3039}" sibTransId="{72108BD4-1865-4692-B885-5B58E10EA890}"/>
    <dgm:cxn modelId="{B3CA6634-DAD8-4EAA-989E-FF6F457DE542}" srcId="{1263AAFE-CDE3-4734-80EC-A751C3BFB878}" destId="{467EA354-2DE4-4206-B1A1-A95CF2255D1A}" srcOrd="2" destOrd="0" parTransId="{8A8C7345-AD3C-43C7-9B64-6B426CCD2D33}" sibTransId="{D2614287-A386-4F8C-A34E-CEC161A4B87C}"/>
    <dgm:cxn modelId="{0D2A0918-9ED4-4608-9AB6-BFD800F11127}" type="presOf" srcId="{79B17401-F06B-43D6-BB07-CADCF05BEC27}" destId="{F13A3084-0278-4C56-9815-CEBEBFC65BB1}" srcOrd="0" destOrd="1" presId="urn:microsoft.com/office/officeart/2005/8/layout/vList5"/>
    <dgm:cxn modelId="{A6943C25-51E2-46D8-A21A-B619EF8C7D72}" type="presOf" srcId="{67A9BA10-F5E8-45E8-ADC8-EF4691D2615A}" destId="{F13A3084-0278-4C56-9815-CEBEBFC65BB1}" srcOrd="0" destOrd="0" presId="urn:microsoft.com/office/officeart/2005/8/layout/vList5"/>
    <dgm:cxn modelId="{9E9E6687-E76C-4344-9CE3-3C609DA05B0B}" srcId="{30E09FBE-4701-4BD4-8842-4B0AF2028606}" destId="{07E09C4A-8935-4F04-8585-9E8BF5104F98}" srcOrd="0" destOrd="0" parTransId="{719FC828-CAF8-4DD3-BEFB-35F34B716A23}" sibTransId="{044439D4-E1CA-4018-A07C-69D08E61C022}"/>
    <dgm:cxn modelId="{08A04811-5F32-46E1-9B7D-E410FA5655DE}" srcId="{1263AAFE-CDE3-4734-80EC-A751C3BFB878}" destId="{FA5109A6-578D-4C0D-839C-83BE12622476}" srcOrd="1" destOrd="0" parTransId="{AF0A5871-6132-4A8A-AFE5-EB95E0AB3F74}" sibTransId="{5C7A6EF1-9B23-44D9-8B00-C020AE9D5615}"/>
    <dgm:cxn modelId="{6B270BF7-9F9C-490B-8BBF-AA7172D87601}" type="presOf" srcId="{FA5109A6-578D-4C0D-839C-83BE12622476}" destId="{632825BF-6498-4D76-84EE-46A172E63EE9}" srcOrd="0" destOrd="0" presId="urn:microsoft.com/office/officeart/2005/8/layout/vList5"/>
    <dgm:cxn modelId="{EFC7F9A8-99F8-477B-AE65-9F3DD5FCC393}" type="presOf" srcId="{A69B84B2-2079-4931-B4D1-8F94BEA49670}" destId="{B04D9791-83D6-4D24-BCA5-9AD86C810853}" srcOrd="0" destOrd="0" presId="urn:microsoft.com/office/officeart/2005/8/layout/vList5"/>
    <dgm:cxn modelId="{5EB8778B-5A6B-40B9-AF34-6311B78EFD02}" type="presOf" srcId="{E2AE0DD5-9122-4471-8D34-FF26B59FC1C4}" destId="{CBE522EA-519F-4A0E-A364-A59276D4D13C}" srcOrd="0" destOrd="0" presId="urn:microsoft.com/office/officeart/2005/8/layout/vList5"/>
    <dgm:cxn modelId="{B728F470-0978-4800-BADC-87E5FC76DF67}" srcId="{1263AAFE-CDE3-4734-80EC-A751C3BFB878}" destId="{30E09FBE-4701-4BD4-8842-4B0AF2028606}" srcOrd="3" destOrd="0" parTransId="{03CB623E-3B3A-40CC-A0A6-0C4C95C40A88}" sibTransId="{CB36D0EC-EB19-48B4-8ABA-45981AC8D80D}"/>
    <dgm:cxn modelId="{433F56C1-F6AE-4080-A453-58A412244A6C}" type="presOf" srcId="{30E09FBE-4701-4BD4-8842-4B0AF2028606}" destId="{06E99545-2896-484F-949A-6137676DB0F6}" srcOrd="0" destOrd="0" presId="urn:microsoft.com/office/officeart/2005/8/layout/vList5"/>
    <dgm:cxn modelId="{F8D5E43E-784E-4A39-BAEA-123D2D0A9BC2}" srcId="{467EA354-2DE4-4206-B1A1-A95CF2255D1A}" destId="{19B52503-2676-488D-9326-4B6ED0654134}" srcOrd="0" destOrd="0" parTransId="{445C1F5B-D6B4-41DF-9104-2113DF505396}" sibTransId="{15F0F4CA-EF58-45E9-9085-43E1BC43761F}"/>
    <dgm:cxn modelId="{085AF9BF-9EFA-4310-919E-BE504F7889DA}" srcId="{E2AE0DD5-9122-4471-8D34-FF26B59FC1C4}" destId="{67A9BA10-F5E8-45E8-ADC8-EF4691D2615A}" srcOrd="0" destOrd="0" parTransId="{D2B85EB1-A7CA-4966-80AE-6193AB1545AC}" sibTransId="{95C09B26-069B-49B0-A872-8DEC5A9B8A01}"/>
    <dgm:cxn modelId="{E1591827-5075-4E67-AA7F-641A591A9BEE}" srcId="{E2AE0DD5-9122-4471-8D34-FF26B59FC1C4}" destId="{79B17401-F06B-43D6-BB07-CADCF05BEC27}" srcOrd="1" destOrd="0" parTransId="{BBACFA68-E674-416D-ACA8-2BA4893B9045}" sibTransId="{14EE3EE7-6540-4EB8-9CF7-DD36C48FBD4B}"/>
    <dgm:cxn modelId="{C5BF8DBE-9021-44FB-940A-884918F9CDC9}" type="presOf" srcId="{467EA354-2DE4-4206-B1A1-A95CF2255D1A}" destId="{42A93824-CFFA-4404-AAB7-0346A71CCD11}" srcOrd="0" destOrd="0" presId="urn:microsoft.com/office/officeart/2005/8/layout/vList5"/>
    <dgm:cxn modelId="{B35AC53B-A16C-469D-84FB-3981F66DA7C8}" type="presParOf" srcId="{A6550BB0-A7AC-4269-A12B-19FE923F3FF0}" destId="{9C0E8B2A-6C17-4520-9140-F415384821A7}" srcOrd="0" destOrd="0" presId="urn:microsoft.com/office/officeart/2005/8/layout/vList5"/>
    <dgm:cxn modelId="{C70EC7C2-6544-496F-8CAE-5DED9106814F}" type="presParOf" srcId="{9C0E8B2A-6C17-4520-9140-F415384821A7}" destId="{CBE522EA-519F-4A0E-A364-A59276D4D13C}" srcOrd="0" destOrd="0" presId="urn:microsoft.com/office/officeart/2005/8/layout/vList5"/>
    <dgm:cxn modelId="{ECC685B1-10AD-4FA9-BFBA-A486EAF6EE2E}" type="presParOf" srcId="{9C0E8B2A-6C17-4520-9140-F415384821A7}" destId="{F13A3084-0278-4C56-9815-CEBEBFC65BB1}" srcOrd="1" destOrd="0" presId="urn:microsoft.com/office/officeart/2005/8/layout/vList5"/>
    <dgm:cxn modelId="{838BE3B2-1E9E-4559-83A5-4AEF3CEA5BE7}" type="presParOf" srcId="{A6550BB0-A7AC-4269-A12B-19FE923F3FF0}" destId="{32767EFD-F596-4B86-B6CC-5594E0A35479}" srcOrd="1" destOrd="0" presId="urn:microsoft.com/office/officeart/2005/8/layout/vList5"/>
    <dgm:cxn modelId="{6F2F258A-1C72-46ED-A685-F2A83A115091}" type="presParOf" srcId="{A6550BB0-A7AC-4269-A12B-19FE923F3FF0}" destId="{CBE6D4D0-0A29-4954-B0F4-86718C1210C7}" srcOrd="2" destOrd="0" presId="urn:microsoft.com/office/officeart/2005/8/layout/vList5"/>
    <dgm:cxn modelId="{A3307B49-7141-43AA-8342-33D40A591549}" type="presParOf" srcId="{CBE6D4D0-0A29-4954-B0F4-86718C1210C7}" destId="{632825BF-6498-4D76-84EE-46A172E63EE9}" srcOrd="0" destOrd="0" presId="urn:microsoft.com/office/officeart/2005/8/layout/vList5"/>
    <dgm:cxn modelId="{19BC90F5-7DB9-4A34-8F99-203FD0C964C6}" type="presParOf" srcId="{CBE6D4D0-0A29-4954-B0F4-86718C1210C7}" destId="{B04D9791-83D6-4D24-BCA5-9AD86C810853}" srcOrd="1" destOrd="0" presId="urn:microsoft.com/office/officeart/2005/8/layout/vList5"/>
    <dgm:cxn modelId="{9F7EE866-0E31-48DA-B9EF-F3FD7BE145C9}" type="presParOf" srcId="{A6550BB0-A7AC-4269-A12B-19FE923F3FF0}" destId="{F12459B5-0ADC-4E94-B6AC-3E83C69C954E}" srcOrd="3" destOrd="0" presId="urn:microsoft.com/office/officeart/2005/8/layout/vList5"/>
    <dgm:cxn modelId="{5C5A2163-8E96-4C97-A30E-46604420915A}" type="presParOf" srcId="{A6550BB0-A7AC-4269-A12B-19FE923F3FF0}" destId="{06CC85E6-4F5A-407A-A50E-990931A9977C}" srcOrd="4" destOrd="0" presId="urn:microsoft.com/office/officeart/2005/8/layout/vList5"/>
    <dgm:cxn modelId="{73286E87-E4DA-4AC0-81D4-1917F3E54B87}" type="presParOf" srcId="{06CC85E6-4F5A-407A-A50E-990931A9977C}" destId="{42A93824-CFFA-4404-AAB7-0346A71CCD11}" srcOrd="0" destOrd="0" presId="urn:microsoft.com/office/officeart/2005/8/layout/vList5"/>
    <dgm:cxn modelId="{6A442BB9-89E4-4555-BFF2-8A04170790ED}" type="presParOf" srcId="{06CC85E6-4F5A-407A-A50E-990931A9977C}" destId="{C81FB7F9-2D33-4C59-B185-3ACE9887630E}" srcOrd="1" destOrd="0" presId="urn:microsoft.com/office/officeart/2005/8/layout/vList5"/>
    <dgm:cxn modelId="{1667F0EB-2155-4DBB-97CD-DE540106BCD2}" type="presParOf" srcId="{A6550BB0-A7AC-4269-A12B-19FE923F3FF0}" destId="{1E3246DB-39A8-49A9-A1D7-DC27886361D5}" srcOrd="5" destOrd="0" presId="urn:microsoft.com/office/officeart/2005/8/layout/vList5"/>
    <dgm:cxn modelId="{5863CF1B-E44A-474C-AE31-4792F9A98FD6}" type="presParOf" srcId="{A6550BB0-A7AC-4269-A12B-19FE923F3FF0}" destId="{78981B73-409B-4077-AE13-50BA4DC1E824}" srcOrd="6" destOrd="0" presId="urn:microsoft.com/office/officeart/2005/8/layout/vList5"/>
    <dgm:cxn modelId="{2243A8C5-2BEE-4D71-89B4-6BD43BE64B02}" type="presParOf" srcId="{78981B73-409B-4077-AE13-50BA4DC1E824}" destId="{06E99545-2896-484F-949A-6137676DB0F6}" srcOrd="0" destOrd="0" presId="urn:microsoft.com/office/officeart/2005/8/layout/vList5"/>
    <dgm:cxn modelId="{977B0A9C-6867-430A-9F14-B1F9977455E5}" type="presParOf" srcId="{78981B73-409B-4077-AE13-50BA4DC1E824}" destId="{C5EA315B-51F4-417B-B420-D2258807BF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3AAFE-CDE3-4734-80EC-A751C3BFB87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fr-FR"/>
        </a:p>
      </dgm:t>
    </dgm:pt>
    <dgm:pt modelId="{E2AE0DD5-9122-4471-8D34-FF26B59FC1C4}">
      <dgm:prSet phldrT="[Text]" custT="1"/>
      <dgm:spPr/>
      <dgm:t>
        <a:bodyPr/>
        <a:lstStyle/>
        <a:p>
          <a:pPr>
            <a:lnSpc>
              <a:spcPct val="90000"/>
            </a:lnSpc>
          </a:pPr>
          <a:r>
            <a:rPr lang="en-GB" sz="1800" noProof="0" dirty="0" smtClean="0"/>
            <a:t>Risk Adjustment Margin</a:t>
          </a:r>
          <a:endParaRPr lang="en-GB" sz="1800" noProof="0" dirty="0"/>
        </a:p>
      </dgm:t>
    </dgm:pt>
    <dgm:pt modelId="{05CDAC44-EDD3-4FA0-AA7B-1236A14A3039}" type="parTrans" cxnId="{AFA54215-4AE8-49A0-964C-D2DF17592C2A}">
      <dgm:prSet/>
      <dgm:spPr/>
      <dgm:t>
        <a:bodyPr/>
        <a:lstStyle/>
        <a:p>
          <a:endParaRPr lang="fr-FR"/>
        </a:p>
      </dgm:t>
    </dgm:pt>
    <dgm:pt modelId="{72108BD4-1865-4692-B885-5B58E10EA890}" type="sibTrans" cxnId="{AFA54215-4AE8-49A0-964C-D2DF17592C2A}">
      <dgm:prSet/>
      <dgm:spPr/>
      <dgm:t>
        <a:bodyPr/>
        <a:lstStyle/>
        <a:p>
          <a:endParaRPr lang="fr-FR"/>
        </a:p>
      </dgm:t>
    </dgm:pt>
    <dgm:pt modelId="{FA5109A6-578D-4C0D-839C-83BE12622476}">
      <dgm:prSet phldrT="[Text]" custT="1"/>
      <dgm:spPr/>
      <dgm:t>
        <a:bodyPr/>
        <a:lstStyle/>
        <a:p>
          <a:r>
            <a:rPr lang="en-GB" sz="1800" noProof="0" dirty="0" smtClean="0"/>
            <a:t>Discounted</a:t>
          </a:r>
          <a:r>
            <a:rPr lang="de-CH" sz="1800" noProof="0" dirty="0" smtClean="0"/>
            <a:t> Reserves</a:t>
          </a:r>
          <a:endParaRPr lang="fr-FR" sz="1800" dirty="0"/>
        </a:p>
      </dgm:t>
    </dgm:pt>
    <dgm:pt modelId="{AF0A5871-6132-4A8A-AFE5-EB95E0AB3F74}" type="parTrans" cxnId="{08A04811-5F32-46E1-9B7D-E410FA5655DE}">
      <dgm:prSet/>
      <dgm:spPr/>
      <dgm:t>
        <a:bodyPr/>
        <a:lstStyle/>
        <a:p>
          <a:endParaRPr lang="fr-FR"/>
        </a:p>
      </dgm:t>
    </dgm:pt>
    <dgm:pt modelId="{5C7A6EF1-9B23-44D9-8B00-C020AE9D5615}" type="sibTrans" cxnId="{08A04811-5F32-46E1-9B7D-E410FA5655DE}">
      <dgm:prSet/>
      <dgm:spPr/>
      <dgm:t>
        <a:bodyPr/>
        <a:lstStyle/>
        <a:p>
          <a:endParaRPr lang="fr-FR"/>
        </a:p>
      </dgm:t>
    </dgm:pt>
    <dgm:pt modelId="{467EA354-2DE4-4206-B1A1-A95CF2255D1A}">
      <dgm:prSet phldrT="[Text]" custT="1"/>
      <dgm:spPr/>
      <dgm:t>
        <a:bodyPr/>
        <a:lstStyle/>
        <a:p>
          <a:r>
            <a:rPr lang="en-GB" sz="1800" noProof="0" dirty="0" smtClean="0"/>
            <a:t>Contractual Service Margin</a:t>
          </a:r>
          <a:endParaRPr lang="en-GB" sz="1800" noProof="0" dirty="0"/>
        </a:p>
      </dgm:t>
    </dgm:pt>
    <dgm:pt modelId="{8A8C7345-AD3C-43C7-9B64-6B426CCD2D33}" type="parTrans" cxnId="{B3CA6634-DAD8-4EAA-989E-FF6F457DE542}">
      <dgm:prSet/>
      <dgm:spPr/>
      <dgm:t>
        <a:bodyPr/>
        <a:lstStyle/>
        <a:p>
          <a:endParaRPr lang="fr-FR"/>
        </a:p>
      </dgm:t>
    </dgm:pt>
    <dgm:pt modelId="{D2614287-A386-4F8C-A34E-CEC161A4B87C}" type="sibTrans" cxnId="{B3CA6634-DAD8-4EAA-989E-FF6F457DE542}">
      <dgm:prSet/>
      <dgm:spPr/>
      <dgm:t>
        <a:bodyPr/>
        <a:lstStyle/>
        <a:p>
          <a:endParaRPr lang="fr-FR"/>
        </a:p>
      </dgm:t>
    </dgm:pt>
    <dgm:pt modelId="{A69B84B2-2079-4931-B4D1-8F94BEA49670}">
      <dgm:prSet phldrT="[Text]" custT="1"/>
      <dgm:spPr/>
      <dgm:t>
        <a:bodyPr/>
        <a:lstStyle/>
        <a:p>
          <a:pPr>
            <a:lnSpc>
              <a:spcPct val="120000"/>
            </a:lnSpc>
          </a:pPr>
          <a:r>
            <a:rPr lang="en-GB" sz="1400" noProof="0" dirty="0" smtClean="0"/>
            <a:t>Impact of discounting vs undiscounted BE reserve mvmts</a:t>
          </a:r>
          <a:endParaRPr lang="en-GB" sz="1400" b="1" noProof="0" dirty="0"/>
        </a:p>
      </dgm:t>
    </dgm:pt>
    <dgm:pt modelId="{081C107B-73DB-40CF-A8FF-818D3EA8EA13}" type="parTrans" cxnId="{480EE74B-7D4A-4E8C-A0B3-B24FCFC1B097}">
      <dgm:prSet/>
      <dgm:spPr/>
      <dgm:t>
        <a:bodyPr/>
        <a:lstStyle/>
        <a:p>
          <a:endParaRPr lang="fr-FR"/>
        </a:p>
      </dgm:t>
    </dgm:pt>
    <dgm:pt modelId="{9292E7D2-0505-445B-BFFE-5FBDFF0D26C0}" type="sibTrans" cxnId="{480EE74B-7D4A-4E8C-A0B3-B24FCFC1B097}">
      <dgm:prSet/>
      <dgm:spPr/>
      <dgm:t>
        <a:bodyPr/>
        <a:lstStyle/>
        <a:p>
          <a:endParaRPr lang="fr-FR"/>
        </a:p>
      </dgm:t>
    </dgm:pt>
    <dgm:pt modelId="{19B52503-2676-488D-9326-4B6ED0654134}">
      <dgm:prSet phldrT="[Text]" custT="1"/>
      <dgm:spPr/>
      <dgm:t>
        <a:bodyPr rIns="0"/>
        <a:lstStyle/>
        <a:p>
          <a:pPr>
            <a:lnSpc>
              <a:spcPct val="130000"/>
            </a:lnSpc>
          </a:pPr>
          <a:r>
            <a:rPr lang="en-GB" sz="1400" noProof="0" dirty="0" smtClean="0"/>
            <a:t>Increase due to new contracts being written during quarter vs decrease due to amortisation of in-force business</a:t>
          </a:r>
          <a:endParaRPr lang="en-GB" sz="1400" noProof="0" dirty="0"/>
        </a:p>
      </dgm:t>
    </dgm:pt>
    <dgm:pt modelId="{445C1F5B-D6B4-41DF-9104-2113DF505396}" type="parTrans" cxnId="{F8D5E43E-784E-4A39-BAEA-123D2D0A9BC2}">
      <dgm:prSet/>
      <dgm:spPr/>
      <dgm:t>
        <a:bodyPr/>
        <a:lstStyle/>
        <a:p>
          <a:endParaRPr lang="fr-FR"/>
        </a:p>
      </dgm:t>
    </dgm:pt>
    <dgm:pt modelId="{15F0F4CA-EF58-45E9-9085-43E1BC43761F}" type="sibTrans" cxnId="{F8D5E43E-784E-4A39-BAEA-123D2D0A9BC2}">
      <dgm:prSet/>
      <dgm:spPr/>
      <dgm:t>
        <a:bodyPr/>
        <a:lstStyle/>
        <a:p>
          <a:endParaRPr lang="fr-FR"/>
        </a:p>
      </dgm:t>
    </dgm:pt>
    <dgm:pt modelId="{67A9BA10-F5E8-45E8-ADC8-EF4691D2615A}">
      <dgm:prSet phldrT="[Text]" custT="1"/>
      <dgm:spPr/>
      <dgm:t>
        <a:bodyPr rIns="0"/>
        <a:lstStyle/>
        <a:p>
          <a:r>
            <a:rPr lang="en-US" sz="1400" dirty="0" smtClean="0"/>
            <a:t>Timing constraints for SCR calculation</a:t>
          </a:r>
          <a:endParaRPr lang="fr-FR" sz="1400" b="0" dirty="0"/>
        </a:p>
      </dgm:t>
    </dgm:pt>
    <dgm:pt modelId="{D2B85EB1-A7CA-4966-80AE-6193AB1545AC}" type="parTrans" cxnId="{085AF9BF-9EFA-4310-919E-BE504F7889DA}">
      <dgm:prSet/>
      <dgm:spPr/>
      <dgm:t>
        <a:bodyPr/>
        <a:lstStyle/>
        <a:p>
          <a:endParaRPr lang="en-GB"/>
        </a:p>
      </dgm:t>
    </dgm:pt>
    <dgm:pt modelId="{95C09B26-069B-49B0-A872-8DEC5A9B8A01}" type="sibTrans" cxnId="{085AF9BF-9EFA-4310-919E-BE504F7889DA}">
      <dgm:prSet/>
      <dgm:spPr/>
      <dgm:t>
        <a:bodyPr/>
        <a:lstStyle/>
        <a:p>
          <a:endParaRPr lang="en-GB"/>
        </a:p>
      </dgm:t>
    </dgm:pt>
    <dgm:pt modelId="{3F0BE83D-D987-4EF4-9255-C8DAD4F754FB}">
      <dgm:prSet phldrT="[Text]" custT="1"/>
      <dgm:spPr/>
      <dgm:t>
        <a:bodyPr rIns="0"/>
        <a:lstStyle/>
        <a:p>
          <a:r>
            <a:rPr lang="fr-FR" sz="1400" b="0" dirty="0" smtClean="0"/>
            <a:t>Quarterly calculation needed</a:t>
          </a:r>
          <a:endParaRPr lang="fr-FR" sz="1400" b="0" dirty="0"/>
        </a:p>
      </dgm:t>
    </dgm:pt>
    <dgm:pt modelId="{DDB4FCCF-D444-4BF5-BF71-092B966EDD80}" type="parTrans" cxnId="{2F41F4B0-A369-4502-9285-A8177B17BE52}">
      <dgm:prSet/>
      <dgm:spPr/>
      <dgm:t>
        <a:bodyPr/>
        <a:lstStyle/>
        <a:p>
          <a:endParaRPr lang="de-CH"/>
        </a:p>
      </dgm:t>
    </dgm:pt>
    <dgm:pt modelId="{14F45742-D69C-494B-BC9B-BCAD15927AAF}" type="sibTrans" cxnId="{2F41F4B0-A369-4502-9285-A8177B17BE52}">
      <dgm:prSet/>
      <dgm:spPr/>
      <dgm:t>
        <a:bodyPr/>
        <a:lstStyle/>
        <a:p>
          <a:endParaRPr lang="de-CH"/>
        </a:p>
      </dgm:t>
    </dgm:pt>
    <dgm:pt modelId="{CE98EAB3-7B28-4168-A718-47DD66795587}">
      <dgm:prSet phldrT="[Text]" custT="1"/>
      <dgm:spPr/>
      <dgm:t>
        <a:bodyPr rIns="0"/>
        <a:lstStyle/>
        <a:p>
          <a:r>
            <a:rPr lang="fr-FR" sz="1400" b="0" dirty="0" smtClean="0"/>
            <a:t>Reporting deadline for IFRS: Y/E for March / April</a:t>
          </a:r>
          <a:endParaRPr lang="fr-FR" sz="1400" b="0" dirty="0"/>
        </a:p>
      </dgm:t>
    </dgm:pt>
    <dgm:pt modelId="{2F778D74-0018-4089-98C3-03895391345E}" type="parTrans" cxnId="{FA524C7E-5B74-4654-B439-6BAAF146A20A}">
      <dgm:prSet/>
      <dgm:spPr/>
      <dgm:t>
        <a:bodyPr/>
        <a:lstStyle/>
        <a:p>
          <a:endParaRPr lang="de-CH"/>
        </a:p>
      </dgm:t>
    </dgm:pt>
    <dgm:pt modelId="{9CECD0DC-BFC2-4277-B2D1-6FF34123D521}" type="sibTrans" cxnId="{FA524C7E-5B74-4654-B439-6BAAF146A20A}">
      <dgm:prSet/>
      <dgm:spPr/>
      <dgm:t>
        <a:bodyPr/>
        <a:lstStyle/>
        <a:p>
          <a:endParaRPr lang="de-CH"/>
        </a:p>
      </dgm:t>
    </dgm:pt>
    <dgm:pt modelId="{4EBDB477-9175-458B-90D0-DDF99B090BD2}">
      <dgm:prSet phldrT="[Text]" custT="1"/>
      <dgm:spPr/>
      <dgm:t>
        <a:bodyPr rIns="0"/>
        <a:lstStyle/>
        <a:p>
          <a:r>
            <a:rPr lang="fr-FR" sz="1400" b="0" dirty="0" smtClean="0"/>
            <a:t>IFRS disclosure requirements and consistency with SCR</a:t>
          </a:r>
          <a:endParaRPr lang="fr-FR" sz="1400" b="0" dirty="0"/>
        </a:p>
      </dgm:t>
    </dgm:pt>
    <dgm:pt modelId="{BDA16CDC-D480-4095-BEDB-226777A55CA1}" type="parTrans" cxnId="{28964AF0-AED9-463E-9C65-0F11FA70807F}">
      <dgm:prSet/>
      <dgm:spPr/>
      <dgm:t>
        <a:bodyPr/>
        <a:lstStyle/>
        <a:p>
          <a:endParaRPr lang="de-CH"/>
        </a:p>
      </dgm:t>
    </dgm:pt>
    <dgm:pt modelId="{E953EDEB-AE9E-4C0A-8314-DCF687641339}" type="sibTrans" cxnId="{28964AF0-AED9-463E-9C65-0F11FA70807F}">
      <dgm:prSet/>
      <dgm:spPr/>
      <dgm:t>
        <a:bodyPr/>
        <a:lstStyle/>
        <a:p>
          <a:endParaRPr lang="de-CH"/>
        </a:p>
      </dgm:t>
    </dgm:pt>
    <dgm:pt modelId="{BBC9863B-D586-4030-AC8A-E06DE1C2DE5A}">
      <dgm:prSet phldrT="[Text]" custT="1"/>
      <dgm:spPr/>
      <dgm:t>
        <a:bodyPr/>
        <a:lstStyle/>
        <a:p>
          <a:pPr>
            <a:lnSpc>
              <a:spcPct val="120000"/>
            </a:lnSpc>
          </a:pPr>
          <a:r>
            <a:rPr lang="en-US" sz="1400" b="0" noProof="0" dirty="0" smtClean="0"/>
            <a:t>Work of explaining reserve mvmts will be </a:t>
          </a:r>
          <a:r>
            <a:rPr lang="de-CH" sz="1400" b="0" noProof="0" dirty="0" smtClean="0"/>
            <a:t>doubled</a:t>
          </a:r>
          <a:endParaRPr lang="en-GB" sz="1400" b="0" noProof="0" dirty="0"/>
        </a:p>
      </dgm:t>
    </dgm:pt>
    <dgm:pt modelId="{C867A770-D909-45C3-8ABA-DC4B7C5F8A16}" type="parTrans" cxnId="{470CB3E3-E705-470D-B0A1-652A24A63675}">
      <dgm:prSet/>
      <dgm:spPr/>
      <dgm:t>
        <a:bodyPr/>
        <a:lstStyle/>
        <a:p>
          <a:endParaRPr lang="de-CH"/>
        </a:p>
      </dgm:t>
    </dgm:pt>
    <dgm:pt modelId="{F6CF9419-4C06-48E8-928F-655D842FA86D}" type="sibTrans" cxnId="{470CB3E3-E705-470D-B0A1-652A24A63675}">
      <dgm:prSet/>
      <dgm:spPr/>
      <dgm:t>
        <a:bodyPr/>
        <a:lstStyle/>
        <a:p>
          <a:endParaRPr lang="de-CH"/>
        </a:p>
      </dgm:t>
    </dgm:pt>
    <dgm:pt modelId="{CB669F54-5F42-4893-A46B-DB186F0E1FAC}">
      <dgm:prSet phldrT="[Text]" custT="1"/>
      <dgm:spPr/>
      <dgm:t>
        <a:bodyPr/>
        <a:lstStyle/>
        <a:p>
          <a:pPr>
            <a:lnSpc>
              <a:spcPct val="120000"/>
            </a:lnSpc>
          </a:pPr>
          <a:r>
            <a:rPr lang="en-GB" sz="1400" b="0" noProof="0" dirty="0" smtClean="0"/>
            <a:t>Need to consider movement of yield curves by currency</a:t>
          </a:r>
          <a:endParaRPr lang="en-GB" sz="1400" b="1" noProof="0" dirty="0"/>
        </a:p>
      </dgm:t>
    </dgm:pt>
    <dgm:pt modelId="{908D8F2A-66BB-4D42-B937-2A84AD0496F9}" type="parTrans" cxnId="{CBC920BA-0C62-4626-BF10-788AA831A5C7}">
      <dgm:prSet/>
      <dgm:spPr/>
      <dgm:t>
        <a:bodyPr/>
        <a:lstStyle/>
        <a:p>
          <a:endParaRPr lang="de-CH"/>
        </a:p>
      </dgm:t>
    </dgm:pt>
    <dgm:pt modelId="{F805C798-BE1E-45DE-BD6D-9EFC9F6056E3}" type="sibTrans" cxnId="{CBC920BA-0C62-4626-BF10-788AA831A5C7}">
      <dgm:prSet/>
      <dgm:spPr/>
      <dgm:t>
        <a:bodyPr/>
        <a:lstStyle/>
        <a:p>
          <a:endParaRPr lang="de-CH"/>
        </a:p>
      </dgm:t>
    </dgm:pt>
    <dgm:pt modelId="{21A207FB-1575-44CC-9C96-A4834CC938DB}">
      <dgm:prSet phldrT="[Text]" custT="1"/>
      <dgm:spPr/>
      <dgm:t>
        <a:bodyPr rIns="0"/>
        <a:lstStyle/>
        <a:p>
          <a:pPr>
            <a:lnSpc>
              <a:spcPct val="130000"/>
            </a:lnSpc>
          </a:pPr>
          <a:r>
            <a:rPr lang="en-GB" sz="1400" noProof="0" dirty="0" smtClean="0"/>
            <a:t>Treatment of CSM is still subject to significant uncertainties</a:t>
          </a:r>
          <a:endParaRPr lang="en-GB" sz="1400" noProof="0" dirty="0"/>
        </a:p>
      </dgm:t>
    </dgm:pt>
    <dgm:pt modelId="{50A2E9BE-6907-4D91-B406-2B2DCAACF759}" type="parTrans" cxnId="{7A541B10-DA1F-4E4D-A9FC-1CA18CB44BB0}">
      <dgm:prSet/>
      <dgm:spPr/>
      <dgm:t>
        <a:bodyPr/>
        <a:lstStyle/>
        <a:p>
          <a:endParaRPr lang="de-CH"/>
        </a:p>
      </dgm:t>
    </dgm:pt>
    <dgm:pt modelId="{EDAADEEF-CDB3-4E6C-B6C1-7FA8934B57AA}" type="sibTrans" cxnId="{7A541B10-DA1F-4E4D-A9FC-1CA18CB44BB0}">
      <dgm:prSet/>
      <dgm:spPr/>
      <dgm:t>
        <a:bodyPr/>
        <a:lstStyle/>
        <a:p>
          <a:endParaRPr lang="de-CH"/>
        </a:p>
      </dgm:t>
    </dgm:pt>
    <dgm:pt modelId="{EA0C39E4-207D-4344-9E02-8526665D28B6}">
      <dgm:prSet phldrT="[Text]" custT="1"/>
      <dgm:spPr/>
      <dgm:t>
        <a:bodyPr rIns="0"/>
        <a:lstStyle/>
        <a:p>
          <a:pPr>
            <a:lnSpc>
              <a:spcPct val="130000"/>
            </a:lnSpc>
          </a:pPr>
          <a:r>
            <a:rPr lang="en-GB" sz="1400" noProof="0" dirty="0" smtClean="0"/>
            <a:t>CSM is likely to be significant contributor to P&amp;L due to its nature of embedded profits</a:t>
          </a:r>
          <a:endParaRPr lang="en-GB" sz="1400" noProof="0" dirty="0"/>
        </a:p>
      </dgm:t>
    </dgm:pt>
    <dgm:pt modelId="{08BC0A44-80B6-43E0-A3A6-DC75CDFDA8DD}" type="parTrans" cxnId="{ED2E1108-D9A1-40FB-BD99-79751E79F78E}">
      <dgm:prSet/>
      <dgm:spPr/>
      <dgm:t>
        <a:bodyPr/>
        <a:lstStyle/>
        <a:p>
          <a:endParaRPr lang="de-CH"/>
        </a:p>
      </dgm:t>
    </dgm:pt>
    <dgm:pt modelId="{3D128472-FCF3-455A-94B4-A91864D0AD81}" type="sibTrans" cxnId="{ED2E1108-D9A1-40FB-BD99-79751E79F78E}">
      <dgm:prSet/>
      <dgm:spPr/>
      <dgm:t>
        <a:bodyPr/>
        <a:lstStyle/>
        <a:p>
          <a:endParaRPr lang="de-CH"/>
        </a:p>
      </dgm:t>
    </dgm:pt>
    <dgm:pt modelId="{AE92886B-75D0-4A88-93BB-305D86045E4F}">
      <dgm:prSet phldrT="[Text]" custT="1"/>
      <dgm:spPr/>
      <dgm:t>
        <a:bodyPr/>
        <a:lstStyle/>
        <a:p>
          <a:pPr>
            <a:lnSpc>
              <a:spcPct val="120000"/>
            </a:lnSpc>
          </a:pPr>
          <a:r>
            <a:rPr lang="en-GB" sz="1400" dirty="0" smtClean="0"/>
            <a:t>Historical rates needed as the basis for P&amp;L and current rates for the B&amp;S</a:t>
          </a:r>
          <a:endParaRPr lang="en-GB" sz="1400" b="1" noProof="0" dirty="0"/>
        </a:p>
      </dgm:t>
    </dgm:pt>
    <dgm:pt modelId="{11AC79F4-852E-45C4-9E76-EE63018AD92B}" type="parTrans" cxnId="{DE22FC8C-58CD-4C71-8317-77DA35068D91}">
      <dgm:prSet/>
      <dgm:spPr/>
      <dgm:t>
        <a:bodyPr/>
        <a:lstStyle/>
        <a:p>
          <a:endParaRPr lang="de-CH"/>
        </a:p>
      </dgm:t>
    </dgm:pt>
    <dgm:pt modelId="{78261EE1-7599-4698-8176-2E6A490D2AE1}" type="sibTrans" cxnId="{DE22FC8C-58CD-4C71-8317-77DA35068D91}">
      <dgm:prSet/>
      <dgm:spPr/>
      <dgm:t>
        <a:bodyPr/>
        <a:lstStyle/>
        <a:p>
          <a:endParaRPr lang="de-CH"/>
        </a:p>
      </dgm:t>
    </dgm:pt>
    <dgm:pt modelId="{D4832A81-7655-428D-AE85-D94D5C519B83}">
      <dgm:prSet phldrT="[Text]" custT="1"/>
      <dgm:spPr/>
      <dgm:t>
        <a:bodyPr/>
        <a:lstStyle/>
        <a:p>
          <a:pPr>
            <a:lnSpc>
              <a:spcPct val="120000"/>
            </a:lnSpc>
          </a:pPr>
          <a:r>
            <a:rPr lang="en-US" sz="1400" dirty="0" smtClean="0"/>
            <a:t>Effect of changes in </a:t>
          </a:r>
          <a:r>
            <a:rPr lang="fr-FR" sz="1400" dirty="0" smtClean="0"/>
            <a:t>discount rates represented in </a:t>
          </a:r>
          <a:r>
            <a:rPr lang="en-GB" sz="1400" dirty="0" smtClean="0"/>
            <a:t>Other Comprehensive Income (OCI)</a:t>
          </a:r>
          <a:endParaRPr lang="en-GB" sz="1400" b="1" noProof="0" dirty="0"/>
        </a:p>
      </dgm:t>
    </dgm:pt>
    <dgm:pt modelId="{19CCB8E6-1349-4F36-A099-7F8BE139D8DF}" type="parTrans" cxnId="{3372D66A-5A6D-4468-B0A7-06372FB91DD4}">
      <dgm:prSet/>
      <dgm:spPr/>
      <dgm:t>
        <a:bodyPr/>
        <a:lstStyle/>
        <a:p>
          <a:endParaRPr lang="de-CH"/>
        </a:p>
      </dgm:t>
    </dgm:pt>
    <dgm:pt modelId="{9AD0690B-B06F-4FB4-A686-4700E614CAD1}" type="sibTrans" cxnId="{3372D66A-5A6D-4468-B0A7-06372FB91DD4}">
      <dgm:prSet/>
      <dgm:spPr/>
      <dgm:t>
        <a:bodyPr/>
        <a:lstStyle/>
        <a:p>
          <a:endParaRPr lang="de-CH"/>
        </a:p>
      </dgm:t>
    </dgm:pt>
    <dgm:pt modelId="{A6550BB0-A7AC-4269-A12B-19FE923F3FF0}" type="pres">
      <dgm:prSet presAssocID="{1263AAFE-CDE3-4734-80EC-A751C3BFB878}" presName="Name0" presStyleCnt="0">
        <dgm:presLayoutVars>
          <dgm:dir/>
          <dgm:animLvl val="lvl"/>
          <dgm:resizeHandles val="exact"/>
        </dgm:presLayoutVars>
      </dgm:prSet>
      <dgm:spPr/>
      <dgm:t>
        <a:bodyPr/>
        <a:lstStyle/>
        <a:p>
          <a:endParaRPr lang="fr-FR"/>
        </a:p>
      </dgm:t>
    </dgm:pt>
    <dgm:pt modelId="{9C0E8B2A-6C17-4520-9140-F415384821A7}" type="pres">
      <dgm:prSet presAssocID="{E2AE0DD5-9122-4471-8D34-FF26B59FC1C4}" presName="linNode" presStyleCnt="0"/>
      <dgm:spPr/>
      <dgm:t>
        <a:bodyPr/>
        <a:lstStyle/>
        <a:p>
          <a:endParaRPr lang="en-GB"/>
        </a:p>
      </dgm:t>
    </dgm:pt>
    <dgm:pt modelId="{CBE522EA-519F-4A0E-A364-A59276D4D13C}" type="pres">
      <dgm:prSet presAssocID="{E2AE0DD5-9122-4471-8D34-FF26B59FC1C4}" presName="parentText" presStyleLbl="node1" presStyleIdx="0" presStyleCnt="3" custScaleX="73051">
        <dgm:presLayoutVars>
          <dgm:chMax val="1"/>
          <dgm:bulletEnabled val="1"/>
        </dgm:presLayoutVars>
      </dgm:prSet>
      <dgm:spPr/>
      <dgm:t>
        <a:bodyPr/>
        <a:lstStyle/>
        <a:p>
          <a:endParaRPr lang="fr-FR"/>
        </a:p>
      </dgm:t>
    </dgm:pt>
    <dgm:pt modelId="{F13A3084-0278-4C56-9815-CEBEBFC65BB1}" type="pres">
      <dgm:prSet presAssocID="{E2AE0DD5-9122-4471-8D34-FF26B59FC1C4}" presName="descendantText" presStyleLbl="alignAccFollowNode1" presStyleIdx="0" presStyleCnt="3" custScaleX="102038" custScaleY="97426" custLinFactNeighborX="-2143" custLinFactNeighborY="1367">
        <dgm:presLayoutVars>
          <dgm:bulletEnabled val="1"/>
        </dgm:presLayoutVars>
      </dgm:prSet>
      <dgm:spPr/>
      <dgm:t>
        <a:bodyPr/>
        <a:lstStyle/>
        <a:p>
          <a:endParaRPr lang="fr-FR"/>
        </a:p>
      </dgm:t>
    </dgm:pt>
    <dgm:pt modelId="{32767EFD-F596-4B86-B6CC-5594E0A35479}" type="pres">
      <dgm:prSet presAssocID="{72108BD4-1865-4692-B885-5B58E10EA890}" presName="sp" presStyleCnt="0"/>
      <dgm:spPr/>
      <dgm:t>
        <a:bodyPr/>
        <a:lstStyle/>
        <a:p>
          <a:endParaRPr lang="en-GB"/>
        </a:p>
      </dgm:t>
    </dgm:pt>
    <dgm:pt modelId="{CBE6D4D0-0A29-4954-B0F4-86718C1210C7}" type="pres">
      <dgm:prSet presAssocID="{FA5109A6-578D-4C0D-839C-83BE12622476}" presName="linNode" presStyleCnt="0"/>
      <dgm:spPr/>
      <dgm:t>
        <a:bodyPr/>
        <a:lstStyle/>
        <a:p>
          <a:endParaRPr lang="en-GB"/>
        </a:p>
      </dgm:t>
    </dgm:pt>
    <dgm:pt modelId="{632825BF-6498-4D76-84EE-46A172E63EE9}" type="pres">
      <dgm:prSet presAssocID="{FA5109A6-578D-4C0D-839C-83BE12622476}" presName="parentText" presStyleLbl="node1" presStyleIdx="1" presStyleCnt="3" custScaleX="73024">
        <dgm:presLayoutVars>
          <dgm:chMax val="1"/>
          <dgm:bulletEnabled val="1"/>
        </dgm:presLayoutVars>
      </dgm:prSet>
      <dgm:spPr/>
      <dgm:t>
        <a:bodyPr/>
        <a:lstStyle/>
        <a:p>
          <a:endParaRPr lang="fr-FR"/>
        </a:p>
      </dgm:t>
    </dgm:pt>
    <dgm:pt modelId="{B04D9791-83D6-4D24-BCA5-9AD86C810853}" type="pres">
      <dgm:prSet presAssocID="{FA5109A6-578D-4C0D-839C-83BE12622476}" presName="descendantText" presStyleLbl="alignAccFollowNode1" presStyleIdx="1" presStyleCnt="3" custScaleX="102469" custScaleY="146996" custLinFactNeighborX="-2380" custLinFactNeighborY="683">
        <dgm:presLayoutVars>
          <dgm:bulletEnabled val="1"/>
        </dgm:presLayoutVars>
      </dgm:prSet>
      <dgm:spPr/>
      <dgm:t>
        <a:bodyPr/>
        <a:lstStyle/>
        <a:p>
          <a:endParaRPr lang="fr-FR"/>
        </a:p>
      </dgm:t>
    </dgm:pt>
    <dgm:pt modelId="{F12459B5-0ADC-4E94-B6AC-3E83C69C954E}" type="pres">
      <dgm:prSet presAssocID="{5C7A6EF1-9B23-44D9-8B00-C020AE9D5615}" presName="sp" presStyleCnt="0"/>
      <dgm:spPr/>
      <dgm:t>
        <a:bodyPr/>
        <a:lstStyle/>
        <a:p>
          <a:endParaRPr lang="en-GB"/>
        </a:p>
      </dgm:t>
    </dgm:pt>
    <dgm:pt modelId="{06CC85E6-4F5A-407A-A50E-990931A9977C}" type="pres">
      <dgm:prSet presAssocID="{467EA354-2DE4-4206-B1A1-A95CF2255D1A}" presName="linNode" presStyleCnt="0"/>
      <dgm:spPr/>
      <dgm:t>
        <a:bodyPr/>
        <a:lstStyle/>
        <a:p>
          <a:endParaRPr lang="en-GB"/>
        </a:p>
      </dgm:t>
    </dgm:pt>
    <dgm:pt modelId="{42A93824-CFFA-4404-AAB7-0346A71CCD11}" type="pres">
      <dgm:prSet presAssocID="{467EA354-2DE4-4206-B1A1-A95CF2255D1A}" presName="parentText" presStyleLbl="node1" presStyleIdx="2" presStyleCnt="3" custScaleX="73024">
        <dgm:presLayoutVars>
          <dgm:chMax val="1"/>
          <dgm:bulletEnabled val="1"/>
        </dgm:presLayoutVars>
      </dgm:prSet>
      <dgm:spPr/>
      <dgm:t>
        <a:bodyPr/>
        <a:lstStyle/>
        <a:p>
          <a:endParaRPr lang="fr-FR"/>
        </a:p>
      </dgm:t>
    </dgm:pt>
    <dgm:pt modelId="{C81FB7F9-2D33-4C59-B185-3ACE9887630E}" type="pres">
      <dgm:prSet presAssocID="{467EA354-2DE4-4206-B1A1-A95CF2255D1A}" presName="descendantText" presStyleLbl="alignAccFollowNode1" presStyleIdx="2" presStyleCnt="3" custScaleX="102201" custLinFactNeighborX="-1793" custLinFactNeighborY="1899">
        <dgm:presLayoutVars>
          <dgm:bulletEnabled val="1"/>
        </dgm:presLayoutVars>
      </dgm:prSet>
      <dgm:spPr/>
      <dgm:t>
        <a:bodyPr/>
        <a:lstStyle/>
        <a:p>
          <a:endParaRPr lang="fr-FR"/>
        </a:p>
      </dgm:t>
    </dgm:pt>
  </dgm:ptLst>
  <dgm:cxnLst>
    <dgm:cxn modelId="{470CB3E3-E705-470D-B0A1-652A24A63675}" srcId="{FA5109A6-578D-4C0D-839C-83BE12622476}" destId="{BBC9863B-D586-4030-AC8A-E06DE1C2DE5A}" srcOrd="0" destOrd="0" parTransId="{C867A770-D909-45C3-8ABA-DC4B7C5F8A16}" sibTransId="{F6CF9419-4C06-48E8-928F-655D842FA86D}"/>
    <dgm:cxn modelId="{08A04811-5F32-46E1-9B7D-E410FA5655DE}" srcId="{1263AAFE-CDE3-4734-80EC-A751C3BFB878}" destId="{FA5109A6-578D-4C0D-839C-83BE12622476}" srcOrd="1" destOrd="0" parTransId="{AF0A5871-6132-4A8A-AFE5-EB95E0AB3F74}" sibTransId="{5C7A6EF1-9B23-44D9-8B00-C020AE9D5615}"/>
    <dgm:cxn modelId="{AD404CDC-8E7F-4661-B79E-B5896D588D99}" type="presOf" srcId="{AE92886B-75D0-4A88-93BB-305D86045E4F}" destId="{B04D9791-83D6-4D24-BCA5-9AD86C810853}" srcOrd="0" destOrd="3" presId="urn:microsoft.com/office/officeart/2005/8/layout/vList5"/>
    <dgm:cxn modelId="{620A28F5-1BF7-4F17-B742-6A074E68FB63}" type="presOf" srcId="{21A207FB-1575-44CC-9C96-A4834CC938DB}" destId="{C81FB7F9-2D33-4C59-B185-3ACE9887630E}" srcOrd="0" destOrd="1" presId="urn:microsoft.com/office/officeart/2005/8/layout/vList5"/>
    <dgm:cxn modelId="{AFA54215-4AE8-49A0-964C-D2DF17592C2A}" srcId="{1263AAFE-CDE3-4734-80EC-A751C3BFB878}" destId="{E2AE0DD5-9122-4471-8D34-FF26B59FC1C4}" srcOrd="0" destOrd="0" parTransId="{05CDAC44-EDD3-4FA0-AA7B-1236A14A3039}" sibTransId="{72108BD4-1865-4692-B885-5B58E10EA890}"/>
    <dgm:cxn modelId="{28964AF0-AED9-463E-9C65-0F11FA70807F}" srcId="{E2AE0DD5-9122-4471-8D34-FF26B59FC1C4}" destId="{4EBDB477-9175-458B-90D0-DDF99B090BD2}" srcOrd="2" destOrd="0" parTransId="{BDA16CDC-D480-4095-BEDB-226777A55CA1}" sibTransId="{E953EDEB-AE9E-4C0A-8314-DCF687641339}"/>
    <dgm:cxn modelId="{B3CA6634-DAD8-4EAA-989E-FF6F457DE542}" srcId="{1263AAFE-CDE3-4734-80EC-A751C3BFB878}" destId="{467EA354-2DE4-4206-B1A1-A95CF2255D1A}" srcOrd="2" destOrd="0" parTransId="{8A8C7345-AD3C-43C7-9B64-6B426CCD2D33}" sibTransId="{D2614287-A386-4F8C-A34E-CEC161A4B87C}"/>
    <dgm:cxn modelId="{906ACDD9-59FE-41F7-BAA9-8ABCC3E42398}" type="presOf" srcId="{E2AE0DD5-9122-4471-8D34-FF26B59FC1C4}" destId="{CBE522EA-519F-4A0E-A364-A59276D4D13C}" srcOrd="0" destOrd="0" presId="urn:microsoft.com/office/officeart/2005/8/layout/vList5"/>
    <dgm:cxn modelId="{CBC920BA-0C62-4626-BF10-788AA831A5C7}" srcId="{FA5109A6-578D-4C0D-839C-83BE12622476}" destId="{CB669F54-5F42-4893-A46B-DB186F0E1FAC}" srcOrd="2" destOrd="0" parTransId="{908D8F2A-66BB-4D42-B937-2A84AD0496F9}" sibTransId="{F805C798-BE1E-45DE-BD6D-9EFC9F6056E3}"/>
    <dgm:cxn modelId="{480EE74B-7D4A-4E8C-A0B3-B24FCFC1B097}" srcId="{FA5109A6-578D-4C0D-839C-83BE12622476}" destId="{A69B84B2-2079-4931-B4D1-8F94BEA49670}" srcOrd="1" destOrd="0" parTransId="{081C107B-73DB-40CF-A8FF-818D3EA8EA13}" sibTransId="{9292E7D2-0505-445B-BFFE-5FBDFF0D26C0}"/>
    <dgm:cxn modelId="{21024643-2950-4677-9CCF-5FE426103BC2}" type="presOf" srcId="{FA5109A6-578D-4C0D-839C-83BE12622476}" destId="{632825BF-6498-4D76-84EE-46A172E63EE9}" srcOrd="0" destOrd="0" presId="urn:microsoft.com/office/officeart/2005/8/layout/vList5"/>
    <dgm:cxn modelId="{FE0BD82B-370D-4674-A48D-67DC4370267B}" type="presOf" srcId="{1263AAFE-CDE3-4734-80EC-A751C3BFB878}" destId="{A6550BB0-A7AC-4269-A12B-19FE923F3FF0}" srcOrd="0" destOrd="0" presId="urn:microsoft.com/office/officeart/2005/8/layout/vList5"/>
    <dgm:cxn modelId="{DE22FC8C-58CD-4C71-8317-77DA35068D91}" srcId="{FA5109A6-578D-4C0D-839C-83BE12622476}" destId="{AE92886B-75D0-4A88-93BB-305D86045E4F}" srcOrd="3" destOrd="0" parTransId="{11AC79F4-852E-45C4-9E76-EE63018AD92B}" sibTransId="{78261EE1-7599-4698-8176-2E6A490D2AE1}"/>
    <dgm:cxn modelId="{2F41F4B0-A369-4502-9285-A8177B17BE52}" srcId="{E2AE0DD5-9122-4471-8D34-FF26B59FC1C4}" destId="{3F0BE83D-D987-4EF4-9255-C8DAD4F754FB}" srcOrd="3" destOrd="0" parTransId="{DDB4FCCF-D444-4BF5-BF71-092B966EDD80}" sibTransId="{14F45742-D69C-494B-BC9B-BCAD15927AAF}"/>
    <dgm:cxn modelId="{FA524C7E-5B74-4654-B439-6BAAF146A20A}" srcId="{E2AE0DD5-9122-4471-8D34-FF26B59FC1C4}" destId="{CE98EAB3-7B28-4168-A718-47DD66795587}" srcOrd="1" destOrd="0" parTransId="{2F778D74-0018-4089-98C3-03895391345E}" sibTransId="{9CECD0DC-BFC2-4277-B2D1-6FF34123D521}"/>
    <dgm:cxn modelId="{F8D5E43E-784E-4A39-BAEA-123D2D0A9BC2}" srcId="{467EA354-2DE4-4206-B1A1-A95CF2255D1A}" destId="{19B52503-2676-488D-9326-4B6ED0654134}" srcOrd="0" destOrd="0" parTransId="{445C1F5B-D6B4-41DF-9104-2113DF505396}" sibTransId="{15F0F4CA-EF58-45E9-9085-43E1BC43761F}"/>
    <dgm:cxn modelId="{13CBAFF6-CCFD-49AD-B50E-3C9C796F0ED5}" type="presOf" srcId="{D4832A81-7655-428D-AE85-D94D5C519B83}" destId="{B04D9791-83D6-4D24-BCA5-9AD86C810853}" srcOrd="0" destOrd="4" presId="urn:microsoft.com/office/officeart/2005/8/layout/vList5"/>
    <dgm:cxn modelId="{3372D66A-5A6D-4468-B0A7-06372FB91DD4}" srcId="{FA5109A6-578D-4C0D-839C-83BE12622476}" destId="{D4832A81-7655-428D-AE85-D94D5C519B83}" srcOrd="4" destOrd="0" parTransId="{19CCB8E6-1349-4F36-A099-7F8BE139D8DF}" sibTransId="{9AD0690B-B06F-4FB4-A686-4700E614CAD1}"/>
    <dgm:cxn modelId="{6140A723-E8B5-437B-9042-FE7ACDBE12BD}" type="presOf" srcId="{4EBDB477-9175-458B-90D0-DDF99B090BD2}" destId="{F13A3084-0278-4C56-9815-CEBEBFC65BB1}" srcOrd="0" destOrd="2" presId="urn:microsoft.com/office/officeart/2005/8/layout/vList5"/>
    <dgm:cxn modelId="{26D77839-D21F-4A44-B2EF-22846364B5E4}" type="presOf" srcId="{BBC9863B-D586-4030-AC8A-E06DE1C2DE5A}" destId="{B04D9791-83D6-4D24-BCA5-9AD86C810853}" srcOrd="0" destOrd="0" presId="urn:microsoft.com/office/officeart/2005/8/layout/vList5"/>
    <dgm:cxn modelId="{ECBF0B96-BCBE-469C-82E1-78AE5E77ED05}" type="presOf" srcId="{3F0BE83D-D987-4EF4-9255-C8DAD4F754FB}" destId="{F13A3084-0278-4C56-9815-CEBEBFC65BB1}" srcOrd="0" destOrd="3" presId="urn:microsoft.com/office/officeart/2005/8/layout/vList5"/>
    <dgm:cxn modelId="{C0BE8FE3-5BFF-4626-8FF8-8A456E915A09}" type="presOf" srcId="{A69B84B2-2079-4931-B4D1-8F94BEA49670}" destId="{B04D9791-83D6-4D24-BCA5-9AD86C810853}" srcOrd="0" destOrd="1" presId="urn:microsoft.com/office/officeart/2005/8/layout/vList5"/>
    <dgm:cxn modelId="{7A541B10-DA1F-4E4D-A9FC-1CA18CB44BB0}" srcId="{467EA354-2DE4-4206-B1A1-A95CF2255D1A}" destId="{21A207FB-1575-44CC-9C96-A4834CC938DB}" srcOrd="1" destOrd="0" parTransId="{50A2E9BE-6907-4D91-B406-2B2DCAACF759}" sibTransId="{EDAADEEF-CDB3-4E6C-B6C1-7FA8934B57AA}"/>
    <dgm:cxn modelId="{5CDC05A4-A25D-40C5-9566-E74D0777FE3C}" type="presOf" srcId="{EA0C39E4-207D-4344-9E02-8526665D28B6}" destId="{C81FB7F9-2D33-4C59-B185-3ACE9887630E}" srcOrd="0" destOrd="2" presId="urn:microsoft.com/office/officeart/2005/8/layout/vList5"/>
    <dgm:cxn modelId="{085AF9BF-9EFA-4310-919E-BE504F7889DA}" srcId="{E2AE0DD5-9122-4471-8D34-FF26B59FC1C4}" destId="{67A9BA10-F5E8-45E8-ADC8-EF4691D2615A}" srcOrd="0" destOrd="0" parTransId="{D2B85EB1-A7CA-4966-80AE-6193AB1545AC}" sibTransId="{95C09B26-069B-49B0-A872-8DEC5A9B8A01}"/>
    <dgm:cxn modelId="{B31EE603-C727-4654-9B3C-44C6AEBDD347}" type="presOf" srcId="{67A9BA10-F5E8-45E8-ADC8-EF4691D2615A}" destId="{F13A3084-0278-4C56-9815-CEBEBFC65BB1}" srcOrd="0" destOrd="0" presId="urn:microsoft.com/office/officeart/2005/8/layout/vList5"/>
    <dgm:cxn modelId="{C00EE5C5-9C18-4345-9686-6E60379BAD95}" type="presOf" srcId="{CB669F54-5F42-4893-A46B-DB186F0E1FAC}" destId="{B04D9791-83D6-4D24-BCA5-9AD86C810853}" srcOrd="0" destOrd="2" presId="urn:microsoft.com/office/officeart/2005/8/layout/vList5"/>
    <dgm:cxn modelId="{A346A659-2EF4-4E27-AC35-AC3B58EE4270}" type="presOf" srcId="{CE98EAB3-7B28-4168-A718-47DD66795587}" destId="{F13A3084-0278-4C56-9815-CEBEBFC65BB1}" srcOrd="0" destOrd="1" presId="urn:microsoft.com/office/officeart/2005/8/layout/vList5"/>
    <dgm:cxn modelId="{1A8C0843-76ED-4C9A-93C2-A01FE627D1C1}" type="presOf" srcId="{19B52503-2676-488D-9326-4B6ED0654134}" destId="{C81FB7F9-2D33-4C59-B185-3ACE9887630E}" srcOrd="0" destOrd="0" presId="urn:microsoft.com/office/officeart/2005/8/layout/vList5"/>
    <dgm:cxn modelId="{3CA076C0-995F-4025-81C9-E2CE6E0B2095}" type="presOf" srcId="{467EA354-2DE4-4206-B1A1-A95CF2255D1A}" destId="{42A93824-CFFA-4404-AAB7-0346A71CCD11}" srcOrd="0" destOrd="0" presId="urn:microsoft.com/office/officeart/2005/8/layout/vList5"/>
    <dgm:cxn modelId="{ED2E1108-D9A1-40FB-BD99-79751E79F78E}" srcId="{467EA354-2DE4-4206-B1A1-A95CF2255D1A}" destId="{EA0C39E4-207D-4344-9E02-8526665D28B6}" srcOrd="2" destOrd="0" parTransId="{08BC0A44-80B6-43E0-A3A6-DC75CDFDA8DD}" sibTransId="{3D128472-FCF3-455A-94B4-A91864D0AD81}"/>
    <dgm:cxn modelId="{905191E0-58F6-49A5-8F33-148A359F6D9E}" type="presParOf" srcId="{A6550BB0-A7AC-4269-A12B-19FE923F3FF0}" destId="{9C0E8B2A-6C17-4520-9140-F415384821A7}" srcOrd="0" destOrd="0" presId="urn:microsoft.com/office/officeart/2005/8/layout/vList5"/>
    <dgm:cxn modelId="{372AAD0A-17B9-46B2-8596-7D1DCD4AC180}" type="presParOf" srcId="{9C0E8B2A-6C17-4520-9140-F415384821A7}" destId="{CBE522EA-519F-4A0E-A364-A59276D4D13C}" srcOrd="0" destOrd="0" presId="urn:microsoft.com/office/officeart/2005/8/layout/vList5"/>
    <dgm:cxn modelId="{F4AB851A-2F70-418F-9B9F-D2936DB9443E}" type="presParOf" srcId="{9C0E8B2A-6C17-4520-9140-F415384821A7}" destId="{F13A3084-0278-4C56-9815-CEBEBFC65BB1}" srcOrd="1" destOrd="0" presId="urn:microsoft.com/office/officeart/2005/8/layout/vList5"/>
    <dgm:cxn modelId="{BD7FE7A3-71E0-458A-812C-003DB2E165F7}" type="presParOf" srcId="{A6550BB0-A7AC-4269-A12B-19FE923F3FF0}" destId="{32767EFD-F596-4B86-B6CC-5594E0A35479}" srcOrd="1" destOrd="0" presId="urn:microsoft.com/office/officeart/2005/8/layout/vList5"/>
    <dgm:cxn modelId="{11907641-5D9F-44BD-88EF-AC3CD79FCAB4}" type="presParOf" srcId="{A6550BB0-A7AC-4269-A12B-19FE923F3FF0}" destId="{CBE6D4D0-0A29-4954-B0F4-86718C1210C7}" srcOrd="2" destOrd="0" presId="urn:microsoft.com/office/officeart/2005/8/layout/vList5"/>
    <dgm:cxn modelId="{C0B25005-9CE2-453A-A7C1-FA480C18584B}" type="presParOf" srcId="{CBE6D4D0-0A29-4954-B0F4-86718C1210C7}" destId="{632825BF-6498-4D76-84EE-46A172E63EE9}" srcOrd="0" destOrd="0" presId="urn:microsoft.com/office/officeart/2005/8/layout/vList5"/>
    <dgm:cxn modelId="{79E972B1-3A09-45BF-8D6D-7CAE02A9ED2E}" type="presParOf" srcId="{CBE6D4D0-0A29-4954-B0F4-86718C1210C7}" destId="{B04D9791-83D6-4D24-BCA5-9AD86C810853}" srcOrd="1" destOrd="0" presId="urn:microsoft.com/office/officeart/2005/8/layout/vList5"/>
    <dgm:cxn modelId="{F1EC727F-D9D5-40A1-934D-BFDF991F3D60}" type="presParOf" srcId="{A6550BB0-A7AC-4269-A12B-19FE923F3FF0}" destId="{F12459B5-0ADC-4E94-B6AC-3E83C69C954E}" srcOrd="3" destOrd="0" presId="urn:microsoft.com/office/officeart/2005/8/layout/vList5"/>
    <dgm:cxn modelId="{F2A7EA38-0BC9-4126-93E4-693FA0880453}" type="presParOf" srcId="{A6550BB0-A7AC-4269-A12B-19FE923F3FF0}" destId="{06CC85E6-4F5A-407A-A50E-990931A9977C}" srcOrd="4" destOrd="0" presId="urn:microsoft.com/office/officeart/2005/8/layout/vList5"/>
    <dgm:cxn modelId="{3DF21864-7757-4D60-8C32-5EC4BA0F47AF}" type="presParOf" srcId="{06CC85E6-4F5A-407A-A50E-990931A9977C}" destId="{42A93824-CFFA-4404-AAB7-0346A71CCD11}" srcOrd="0" destOrd="0" presId="urn:microsoft.com/office/officeart/2005/8/layout/vList5"/>
    <dgm:cxn modelId="{EFEE2EC2-777D-4798-AEB5-6A985B784C72}" type="presParOf" srcId="{06CC85E6-4F5A-407A-A50E-990931A9977C}" destId="{C81FB7F9-2D33-4C59-B185-3ACE9887630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A3084-0278-4C56-9815-CEBEBFC65BB1}">
      <dsp:nvSpPr>
        <dsp:cNvPr id="0" name=""/>
        <dsp:cNvSpPr/>
      </dsp:nvSpPr>
      <dsp:spPr>
        <a:xfrm rot="5400000">
          <a:off x="4899546" y="-2100458"/>
          <a:ext cx="1187590" cy="5759219"/>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Timing constraints for SCR calculation</a:t>
          </a:r>
          <a:endParaRPr lang="fr-FR" sz="1400" b="0" kern="1200" dirty="0"/>
        </a:p>
        <a:p>
          <a:pPr marL="114300" lvl="1" indent="-114300" algn="l" defTabSz="622300">
            <a:lnSpc>
              <a:spcPct val="90000"/>
            </a:lnSpc>
            <a:spcBef>
              <a:spcPct val="0"/>
            </a:spcBef>
            <a:spcAft>
              <a:spcPct val="15000"/>
            </a:spcAft>
            <a:buChar char="••"/>
          </a:pPr>
          <a:r>
            <a:rPr lang="fr-FR" sz="1400" b="0" kern="1200" dirty="0" smtClean="0"/>
            <a:t>Reporting deadline for IFRS: Y/E for March / April</a:t>
          </a:r>
          <a:endParaRPr lang="fr-FR" sz="1400" b="0" kern="1200" dirty="0"/>
        </a:p>
        <a:p>
          <a:pPr marL="114300" lvl="1" indent="-114300" algn="l" defTabSz="622300">
            <a:lnSpc>
              <a:spcPct val="90000"/>
            </a:lnSpc>
            <a:spcBef>
              <a:spcPct val="0"/>
            </a:spcBef>
            <a:spcAft>
              <a:spcPct val="15000"/>
            </a:spcAft>
            <a:buChar char="••"/>
          </a:pPr>
          <a:r>
            <a:rPr lang="fr-FR" sz="1400" b="0" kern="1200" dirty="0" smtClean="0"/>
            <a:t>IFRS disclosure requirements and consistency with SCR</a:t>
          </a:r>
          <a:endParaRPr lang="fr-FR" sz="1400" b="0" kern="1200" dirty="0"/>
        </a:p>
        <a:p>
          <a:pPr marL="114300" lvl="1" indent="-114300" algn="l" defTabSz="622300">
            <a:lnSpc>
              <a:spcPct val="90000"/>
            </a:lnSpc>
            <a:spcBef>
              <a:spcPct val="0"/>
            </a:spcBef>
            <a:spcAft>
              <a:spcPct val="15000"/>
            </a:spcAft>
            <a:buChar char="••"/>
          </a:pPr>
          <a:r>
            <a:rPr lang="fr-FR" sz="1400" b="0" kern="1200" dirty="0" smtClean="0"/>
            <a:t>Quarterly calculation needed</a:t>
          </a:r>
          <a:endParaRPr lang="fr-FR" sz="1400" b="0" kern="1200" dirty="0"/>
        </a:p>
      </dsp:txBody>
      <dsp:txXfrm rot="-5400000">
        <a:off x="2613732" y="243329"/>
        <a:ext cx="5701246" cy="1071644"/>
      </dsp:txXfrm>
    </dsp:sp>
    <dsp:sp modelId="{CBE522EA-519F-4A0E-A364-A59276D4D13C}">
      <dsp:nvSpPr>
        <dsp:cNvPr id="0" name=""/>
        <dsp:cNvSpPr/>
      </dsp:nvSpPr>
      <dsp:spPr>
        <a:xfrm>
          <a:off x="362503" y="633"/>
          <a:ext cx="2319265" cy="152370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noProof="0" dirty="0" smtClean="0"/>
            <a:t>Risk Adjustment Margin</a:t>
          </a:r>
          <a:endParaRPr lang="en-GB" sz="1800" kern="1200" noProof="0" dirty="0"/>
        </a:p>
      </dsp:txBody>
      <dsp:txXfrm>
        <a:off x="436884" y="75014"/>
        <a:ext cx="2170503" cy="1374946"/>
      </dsp:txXfrm>
    </dsp:sp>
    <dsp:sp modelId="{B04D9791-83D6-4D24-BCA5-9AD86C810853}">
      <dsp:nvSpPr>
        <dsp:cNvPr id="0" name=""/>
        <dsp:cNvSpPr/>
      </dsp:nvSpPr>
      <dsp:spPr>
        <a:xfrm rot="5400000">
          <a:off x="4596192" y="-384180"/>
          <a:ext cx="1791832" cy="5777898"/>
        </a:xfrm>
        <a:prstGeom prst="round2SameRect">
          <a:avLst/>
        </a:prstGeom>
        <a:solidFill>
          <a:schemeClr val="accent5">
            <a:tint val="40000"/>
            <a:alpha val="90000"/>
            <a:hueOff val="1145779"/>
            <a:satOff val="-14222"/>
            <a:lumOff val="-1917"/>
            <a:alphaOff val="0"/>
          </a:schemeClr>
        </a:solidFill>
        <a:ln w="25400" cap="flat" cmpd="sng" algn="ctr">
          <a:solidFill>
            <a:schemeClr val="accent5">
              <a:tint val="40000"/>
              <a:alpha val="90000"/>
              <a:hueOff val="1145779"/>
              <a:satOff val="-14222"/>
              <a:lumOff val="-19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20000"/>
            </a:lnSpc>
            <a:spcBef>
              <a:spcPct val="0"/>
            </a:spcBef>
            <a:spcAft>
              <a:spcPct val="15000"/>
            </a:spcAft>
            <a:buChar char="••"/>
          </a:pPr>
          <a:r>
            <a:rPr lang="en-US" sz="1400" b="0" kern="1200" noProof="0" dirty="0" smtClean="0"/>
            <a:t>Work of explaining reserve mvmts will be </a:t>
          </a:r>
          <a:r>
            <a:rPr lang="de-CH" sz="1400" b="0" kern="1200" noProof="0" dirty="0" smtClean="0"/>
            <a:t>doubled</a:t>
          </a:r>
          <a:endParaRPr lang="en-GB" sz="1400" b="0" kern="1200" noProof="0" dirty="0"/>
        </a:p>
        <a:p>
          <a:pPr marL="114300" lvl="1" indent="-114300" algn="l" defTabSz="622300">
            <a:lnSpc>
              <a:spcPct val="120000"/>
            </a:lnSpc>
            <a:spcBef>
              <a:spcPct val="0"/>
            </a:spcBef>
            <a:spcAft>
              <a:spcPct val="15000"/>
            </a:spcAft>
            <a:buChar char="••"/>
          </a:pPr>
          <a:r>
            <a:rPr lang="en-GB" sz="1400" kern="1200" noProof="0" dirty="0" smtClean="0"/>
            <a:t>Impact of discounting vs undiscounted BE reserve mvmts</a:t>
          </a:r>
          <a:endParaRPr lang="en-GB" sz="1400" b="1" kern="1200" noProof="0" dirty="0"/>
        </a:p>
        <a:p>
          <a:pPr marL="114300" lvl="1" indent="-114300" algn="l" defTabSz="622300">
            <a:lnSpc>
              <a:spcPct val="120000"/>
            </a:lnSpc>
            <a:spcBef>
              <a:spcPct val="0"/>
            </a:spcBef>
            <a:spcAft>
              <a:spcPct val="15000"/>
            </a:spcAft>
            <a:buChar char="••"/>
          </a:pPr>
          <a:r>
            <a:rPr lang="en-GB" sz="1400" b="0" kern="1200" noProof="0" dirty="0" smtClean="0"/>
            <a:t>Need to consider movement of yield curves by currency</a:t>
          </a:r>
          <a:endParaRPr lang="en-GB" sz="1400" b="1" kern="1200" noProof="0" dirty="0"/>
        </a:p>
        <a:p>
          <a:pPr marL="114300" lvl="1" indent="-114300" algn="l" defTabSz="622300">
            <a:lnSpc>
              <a:spcPct val="120000"/>
            </a:lnSpc>
            <a:spcBef>
              <a:spcPct val="0"/>
            </a:spcBef>
            <a:spcAft>
              <a:spcPct val="15000"/>
            </a:spcAft>
            <a:buChar char="••"/>
          </a:pPr>
          <a:r>
            <a:rPr lang="en-GB" sz="1400" kern="1200" dirty="0" smtClean="0"/>
            <a:t>Historical rates needed as the basis for P&amp;L and current rates for the B&amp;S</a:t>
          </a:r>
          <a:endParaRPr lang="en-GB" sz="1400" b="1" kern="1200" noProof="0" dirty="0"/>
        </a:p>
        <a:p>
          <a:pPr marL="114300" lvl="1" indent="-114300" algn="l" defTabSz="622300">
            <a:lnSpc>
              <a:spcPct val="120000"/>
            </a:lnSpc>
            <a:spcBef>
              <a:spcPct val="0"/>
            </a:spcBef>
            <a:spcAft>
              <a:spcPct val="15000"/>
            </a:spcAft>
            <a:buChar char="••"/>
          </a:pPr>
          <a:r>
            <a:rPr lang="en-US" sz="1400" kern="1200" dirty="0" smtClean="0"/>
            <a:t>Effect of changes in </a:t>
          </a:r>
          <a:r>
            <a:rPr lang="fr-FR" sz="1400" kern="1200" dirty="0" smtClean="0"/>
            <a:t>discount rates represented in </a:t>
          </a:r>
          <a:r>
            <a:rPr lang="en-GB" sz="1400" kern="1200" dirty="0" smtClean="0"/>
            <a:t>Other Comprehensive Income (OCI)</a:t>
          </a:r>
          <a:endParaRPr lang="en-GB" sz="1400" b="1" kern="1200" noProof="0" dirty="0"/>
        </a:p>
      </dsp:txBody>
      <dsp:txXfrm rot="-5400000">
        <a:off x="2603159" y="1696323"/>
        <a:ext cx="5690428" cy="1616892"/>
      </dsp:txXfrm>
    </dsp:sp>
    <dsp:sp modelId="{632825BF-6498-4D76-84EE-46A172E63EE9}">
      <dsp:nvSpPr>
        <dsp:cNvPr id="0" name=""/>
        <dsp:cNvSpPr/>
      </dsp:nvSpPr>
      <dsp:spPr>
        <a:xfrm>
          <a:off x="362503" y="1734589"/>
          <a:ext cx="2316143" cy="1523708"/>
        </a:xfrm>
        <a:prstGeom prst="roundRect">
          <a:avLst/>
        </a:prstGeom>
        <a:solidFill>
          <a:schemeClr val="accent5">
            <a:hueOff val="1249672"/>
            <a:satOff val="-17729"/>
            <a:lumOff val="-7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noProof="0" dirty="0" smtClean="0"/>
            <a:t>Discounted</a:t>
          </a:r>
          <a:r>
            <a:rPr lang="de-CH" sz="1800" kern="1200" noProof="0" dirty="0" smtClean="0"/>
            <a:t> Reserves</a:t>
          </a:r>
          <a:endParaRPr lang="fr-FR" sz="1800" kern="1200" dirty="0"/>
        </a:p>
      </dsp:txBody>
      <dsp:txXfrm>
        <a:off x="436884" y="1808970"/>
        <a:ext cx="2167381" cy="1374946"/>
      </dsp:txXfrm>
    </dsp:sp>
    <dsp:sp modelId="{C81FB7F9-2D33-4C59-B185-3ACE9887630E}">
      <dsp:nvSpPr>
        <dsp:cNvPr id="0" name=""/>
        <dsp:cNvSpPr/>
      </dsp:nvSpPr>
      <dsp:spPr>
        <a:xfrm rot="5400000">
          <a:off x="4898712" y="1369337"/>
          <a:ext cx="1218966" cy="5768420"/>
        </a:xfrm>
        <a:prstGeom prst="round2SameRect">
          <a:avLst/>
        </a:prstGeom>
        <a:solidFill>
          <a:schemeClr val="accent5">
            <a:tint val="40000"/>
            <a:alpha val="90000"/>
            <a:hueOff val="2291558"/>
            <a:satOff val="-28444"/>
            <a:lumOff val="-3834"/>
            <a:alphaOff val="0"/>
          </a:schemeClr>
        </a:solidFill>
        <a:ln w="25400" cap="flat" cmpd="sng" algn="ctr">
          <a:solidFill>
            <a:schemeClr val="accent5">
              <a:tint val="40000"/>
              <a:alpha val="90000"/>
              <a:hueOff val="2291558"/>
              <a:satOff val="-28444"/>
              <a:lumOff val="-38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0" bIns="123825" numCol="1" spcCol="1270" anchor="ctr" anchorCtr="0">
          <a:noAutofit/>
        </a:bodyPr>
        <a:lstStyle/>
        <a:p>
          <a:pPr marL="114300" lvl="1" indent="-114300" algn="l" defTabSz="622300">
            <a:lnSpc>
              <a:spcPct val="130000"/>
            </a:lnSpc>
            <a:spcBef>
              <a:spcPct val="0"/>
            </a:spcBef>
            <a:spcAft>
              <a:spcPct val="15000"/>
            </a:spcAft>
            <a:buChar char="••"/>
          </a:pPr>
          <a:r>
            <a:rPr lang="en-GB" sz="1400" kern="1200" noProof="0" dirty="0" smtClean="0"/>
            <a:t>Increase due to new contracts being written during quarter vs decrease due to amortisation of in-force business</a:t>
          </a:r>
          <a:endParaRPr lang="en-GB" sz="1400" kern="1200" noProof="0" dirty="0"/>
        </a:p>
        <a:p>
          <a:pPr marL="114300" lvl="1" indent="-114300" algn="l" defTabSz="622300">
            <a:lnSpc>
              <a:spcPct val="130000"/>
            </a:lnSpc>
            <a:spcBef>
              <a:spcPct val="0"/>
            </a:spcBef>
            <a:spcAft>
              <a:spcPct val="15000"/>
            </a:spcAft>
            <a:buChar char="••"/>
          </a:pPr>
          <a:r>
            <a:rPr lang="en-GB" sz="1400" kern="1200" noProof="0" dirty="0" smtClean="0"/>
            <a:t>Treatment of CSM is still subject to significant uncertainties</a:t>
          </a:r>
          <a:endParaRPr lang="en-GB" sz="1400" kern="1200" noProof="0" dirty="0"/>
        </a:p>
        <a:p>
          <a:pPr marL="114300" lvl="1" indent="-114300" algn="l" defTabSz="622300">
            <a:lnSpc>
              <a:spcPct val="130000"/>
            </a:lnSpc>
            <a:spcBef>
              <a:spcPct val="0"/>
            </a:spcBef>
            <a:spcAft>
              <a:spcPct val="15000"/>
            </a:spcAft>
            <a:buChar char="••"/>
          </a:pPr>
          <a:r>
            <a:rPr lang="en-GB" sz="1400" kern="1200" noProof="0" dirty="0" smtClean="0"/>
            <a:t>CSM is likely to be significant contributor to P&amp;L due to its nature of embedded profits</a:t>
          </a:r>
          <a:endParaRPr lang="en-GB" sz="1400" kern="1200" noProof="0" dirty="0"/>
        </a:p>
      </dsp:txBody>
      <dsp:txXfrm rot="-5400000">
        <a:off x="2623986" y="3703569"/>
        <a:ext cx="5708915" cy="1099956"/>
      </dsp:txXfrm>
    </dsp:sp>
    <dsp:sp modelId="{42A93824-CFFA-4404-AAB7-0346A71CCD11}">
      <dsp:nvSpPr>
        <dsp:cNvPr id="0" name=""/>
        <dsp:cNvSpPr/>
      </dsp:nvSpPr>
      <dsp:spPr>
        <a:xfrm>
          <a:off x="362503" y="3468544"/>
          <a:ext cx="2318408" cy="1523708"/>
        </a:xfrm>
        <a:prstGeom prst="roundRect">
          <a:avLst/>
        </a:prstGeom>
        <a:solidFill>
          <a:schemeClr val="accent5">
            <a:hueOff val="2499344"/>
            <a:satOff val="-35458"/>
            <a:lumOff val="-1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GB" sz="1800" kern="1200" noProof="0" dirty="0" smtClean="0"/>
            <a:t>Contractual Service Margin</a:t>
          </a:r>
          <a:endParaRPr lang="en-GB" sz="1800" kern="1200" noProof="0" dirty="0"/>
        </a:p>
      </dsp:txBody>
      <dsp:txXfrm>
        <a:off x="436884" y="3542925"/>
        <a:ext cx="2169646" cy="137494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0.00643</cdr:x>
      <cdr:y>0.02223</cdr:y>
    </cdr:from>
    <cdr:to>
      <cdr:x>0.98553</cdr:x>
      <cdr:y>0.17608</cdr:y>
    </cdr:to>
    <cdr:sp macro="" textlink="">
      <cdr:nvSpPr>
        <cdr:cNvPr id="2" name="TextBox 1"/>
        <cdr:cNvSpPr txBox="1"/>
      </cdr:nvSpPr>
      <cdr:spPr>
        <a:xfrm xmlns:a="http://schemas.openxmlformats.org/drawingml/2006/main">
          <a:off x="55066" y="117578"/>
          <a:ext cx="8384911" cy="8138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Fulfillment value</a:t>
          </a:r>
          <a:r>
            <a:rPr lang="en-US" sz="1400" dirty="0" smtClean="0"/>
            <a:t>:  	the expected present value of future cash flows </a:t>
          </a:r>
          <a:r>
            <a:rPr lang="en-US" sz="1400" i="1" dirty="0" smtClean="0"/>
            <a:t>adjusted for risk</a:t>
          </a:r>
          <a:r>
            <a:rPr lang="en-US" sz="1400" dirty="0" smtClean="0"/>
            <a:t/>
          </a:r>
          <a:br>
            <a:rPr lang="en-US" sz="1400" dirty="0" smtClean="0"/>
          </a:br>
          <a:r>
            <a:rPr lang="en-US" sz="800" dirty="0" smtClean="0"/>
            <a:t/>
          </a:r>
          <a:br>
            <a:rPr lang="en-US" sz="800" dirty="0" smtClean="0"/>
          </a:br>
          <a:r>
            <a:rPr lang="en-US" sz="1600" b="1" dirty="0" smtClean="0"/>
            <a:t>CSM:</a:t>
          </a:r>
          <a:r>
            <a:rPr lang="en-US" sz="1400" dirty="0" smtClean="0"/>
            <a:t> 		reduces any positive initial fulfillment value to an initial carrying amount of zero.</a:t>
          </a:r>
          <a:endParaRPr lang="en-US" sz="1400" dirty="0"/>
        </a:p>
      </cdr:txBody>
    </cdr:sp>
  </cdr:relSizeAnchor>
  <cdr:relSizeAnchor xmlns:cdr="http://schemas.openxmlformats.org/drawingml/2006/chartDrawing">
    <cdr:from>
      <cdr:x>0.22508</cdr:x>
      <cdr:y>0.01597</cdr:y>
    </cdr:from>
    <cdr:to>
      <cdr:x>0.96141</cdr:x>
      <cdr:y>0.16691</cdr:y>
    </cdr:to>
    <cdr:sp macro="" textlink="">
      <cdr:nvSpPr>
        <cdr:cNvPr id="3" name="TextBox 2"/>
        <cdr:cNvSpPr txBox="1"/>
      </cdr:nvSpPr>
      <cdr:spPr>
        <a:xfrm xmlns:a="http://schemas.openxmlformats.org/drawingml/2006/main">
          <a:off x="1333500" y="52389"/>
          <a:ext cx="436245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0.209</cdr:x>
      <cdr:y>0.0479</cdr:y>
    </cdr:from>
    <cdr:to>
      <cdr:x>0.58842</cdr:x>
      <cdr:y>0.19884</cdr:y>
    </cdr:to>
    <cdr:sp macro="" textlink="">
      <cdr:nvSpPr>
        <cdr:cNvPr id="4" name="TextBox 3"/>
        <cdr:cNvSpPr txBox="1"/>
      </cdr:nvSpPr>
      <cdr:spPr>
        <a:xfrm xmlns:a="http://schemas.openxmlformats.org/drawingml/2006/main">
          <a:off x="1238250" y="157164"/>
          <a:ext cx="2247900"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0.04984</cdr:x>
      <cdr:y>0.04197</cdr:y>
    </cdr:from>
    <cdr:to>
      <cdr:x>0.84566</cdr:x>
      <cdr:y>0.19247</cdr:y>
    </cdr:to>
    <cdr:sp macro="" textlink="">
      <cdr:nvSpPr>
        <cdr:cNvPr id="2" name="TextBox 1"/>
        <cdr:cNvSpPr txBox="1"/>
      </cdr:nvSpPr>
      <cdr:spPr>
        <a:xfrm xmlns:a="http://schemas.openxmlformats.org/drawingml/2006/main">
          <a:off x="295275" y="138113"/>
          <a:ext cx="47148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0.02732</cdr:x>
      <cdr:y>0.00115</cdr:y>
    </cdr:from>
    <cdr:to>
      <cdr:x>0.90352</cdr:x>
      <cdr:y>0.12272</cdr:y>
    </cdr:to>
    <cdr:sp macro="" textlink="">
      <cdr:nvSpPr>
        <cdr:cNvPr id="3" name="TextBox 2"/>
        <cdr:cNvSpPr txBox="1"/>
      </cdr:nvSpPr>
      <cdr:spPr>
        <a:xfrm xmlns:a="http://schemas.openxmlformats.org/drawingml/2006/main">
          <a:off x="222930" y="5644"/>
          <a:ext cx="7150470" cy="598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600" b="1" dirty="0" smtClean="0"/>
            <a:t>Pattern of amortizing the CSM over the </a:t>
          </a:r>
          <a:r>
            <a:rPr lang="en-US" sz="1600" b="1" i="1" dirty="0" smtClean="0"/>
            <a:t>coverage period</a:t>
          </a:r>
          <a:r>
            <a:rPr lang="en-US" sz="1600" b="1" dirty="0" smtClean="0"/>
            <a:t>:</a:t>
          </a:r>
          <a:r>
            <a:rPr lang="en-US" sz="1100" dirty="0" smtClean="0"/>
            <a:t> </a:t>
          </a:r>
          <a:r>
            <a:rPr lang="en-US" sz="1400" dirty="0" smtClean="0"/>
            <a:t>a systematic way that best reflects the remaining transfer of services under the contract</a:t>
          </a:r>
          <a:endParaRPr lang="en-US" sz="1400" dirty="0"/>
        </a:p>
      </cdr:txBody>
    </cdr:sp>
  </cdr:relSizeAnchor>
  <cdr:relSizeAnchor xmlns:cdr="http://schemas.openxmlformats.org/drawingml/2006/chartDrawing">
    <cdr:from>
      <cdr:x>0.04984</cdr:x>
      <cdr:y>0.04197</cdr:y>
    </cdr:from>
    <cdr:to>
      <cdr:x>0.84566</cdr:x>
      <cdr:y>0.19247</cdr:y>
    </cdr:to>
    <cdr:sp macro="" textlink="">
      <cdr:nvSpPr>
        <cdr:cNvPr id="4" name="TextBox 1"/>
        <cdr:cNvSpPr txBox="1"/>
      </cdr:nvSpPr>
      <cdr:spPr>
        <a:xfrm xmlns:a="http://schemas.openxmlformats.org/drawingml/2006/main">
          <a:off x="295275" y="138113"/>
          <a:ext cx="47148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0.00804</cdr:x>
      <cdr:y>0.03907</cdr:y>
    </cdr:from>
    <cdr:to>
      <cdr:x>0.88424</cdr:x>
      <cdr:y>0.16064</cdr:y>
    </cdr:to>
    <cdr:sp macro="" textlink="">
      <cdr:nvSpPr>
        <cdr:cNvPr id="5" name="TextBox 2"/>
        <cdr:cNvSpPr txBox="1"/>
      </cdr:nvSpPr>
      <cdr:spPr>
        <a:xfrm xmlns:a="http://schemas.openxmlformats.org/drawingml/2006/main">
          <a:off x="47625" y="128589"/>
          <a:ext cx="519112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endParaRPr lang="en-US" sz="1100" dirty="0"/>
        </a:p>
      </cdr:txBody>
    </cdr:sp>
  </cdr:relSizeAnchor>
  <cdr:relSizeAnchor xmlns:cdr="http://schemas.openxmlformats.org/drawingml/2006/chartDrawing">
    <cdr:from>
      <cdr:x>0.00285</cdr:x>
      <cdr:y>0.08987</cdr:y>
    </cdr:from>
    <cdr:to>
      <cdr:x>0.79867</cdr:x>
      <cdr:y>0.24037</cdr:y>
    </cdr:to>
    <cdr:sp macro="" textlink="">
      <cdr:nvSpPr>
        <cdr:cNvPr id="7" name="TextBox 1"/>
        <cdr:cNvSpPr txBox="1"/>
      </cdr:nvSpPr>
      <cdr:spPr>
        <a:xfrm xmlns:a="http://schemas.openxmlformats.org/drawingml/2006/main">
          <a:off x="23276" y="442718"/>
          <a:ext cx="6494507" cy="7413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0.02169</cdr:x>
      <cdr:y>0.92016</cdr:y>
    </cdr:from>
    <cdr:to>
      <cdr:x>0.97962</cdr:x>
      <cdr:y>0.9933</cdr:y>
    </cdr:to>
    <cdr:sp macro="" textlink="">
      <cdr:nvSpPr>
        <cdr:cNvPr id="9" name="TextBox 1"/>
        <cdr:cNvSpPr txBox="1"/>
      </cdr:nvSpPr>
      <cdr:spPr>
        <a:xfrm xmlns:a="http://schemas.openxmlformats.org/drawingml/2006/main">
          <a:off x="176981" y="4532692"/>
          <a:ext cx="7817476" cy="3602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b="1" dirty="0" smtClean="0"/>
            <a:t>Point in Time:      0	                        Yr 1	               Yr 2		Yr 3	                  Yr 4</a:t>
          </a:r>
          <a:r>
            <a:rPr lang="en-US" dirty="0" smtClean="0"/>
            <a:t>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DE18EC2-FDAC-418D-A6C5-5DC11DDE4486}" type="datetimeFigureOut">
              <a:rPr lang="en-GB"/>
              <a:pPr>
                <a:defRPr/>
              </a:pPr>
              <a:t>12/11/2014</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728477-B5A4-4852-8D2A-B82CD428FC4A}" type="slidenum">
              <a:rPr lang="en-GB"/>
              <a:pPr>
                <a:defRPr/>
              </a:pPr>
              <a:t>‹#›</a:t>
            </a:fld>
            <a:endParaRPr lang="en-GB" dirty="0"/>
          </a:p>
        </p:txBody>
      </p:sp>
    </p:spTree>
    <p:extLst>
      <p:ext uri="{BB962C8B-B14F-4D97-AF65-F5344CB8AC3E}">
        <p14:creationId xmlns:p14="http://schemas.microsoft.com/office/powerpoint/2010/main" val="2367424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524347C-D577-49AB-B0C0-C9A2B9733466}" type="datetimeFigureOut">
              <a:rPr lang="en-GB"/>
              <a:pPr>
                <a:defRPr/>
              </a:pPr>
              <a:t>12/11/2014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F9E1E3-69EC-47F9-9F0F-A4C93776FCE5}" type="slidenum">
              <a:rPr lang="en-GB"/>
              <a:pPr>
                <a:defRPr/>
              </a:pPr>
              <a:t>‹#›</a:t>
            </a:fld>
            <a:endParaRPr lang="en-GB" dirty="0"/>
          </a:p>
        </p:txBody>
      </p:sp>
    </p:spTree>
    <p:extLst>
      <p:ext uri="{BB962C8B-B14F-4D97-AF65-F5344CB8AC3E}">
        <p14:creationId xmlns:p14="http://schemas.microsoft.com/office/powerpoint/2010/main" val="32236576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
        <p:nvSpPr>
          <p:cNvPr id="18435" name="Espace réservé du numéro de diapositive 3"/>
          <p:cNvSpPr txBox="1">
            <a:spLocks noGrp="1"/>
          </p:cNvSpPr>
          <p:nvPr/>
        </p:nvSpPr>
        <p:spPr bwMode="auto">
          <a:xfrm>
            <a:off x="3850443" y="9426859"/>
            <a:ext cx="2945659" cy="498056"/>
          </a:xfrm>
          <a:prstGeom prst="rect">
            <a:avLst/>
          </a:prstGeom>
          <a:noFill/>
          <a:ln w="9525">
            <a:noFill/>
            <a:miter lim="800000"/>
            <a:headEnd/>
            <a:tailEnd/>
          </a:ln>
        </p:spPr>
        <p:txBody>
          <a:bodyPr lIns="90731" tIns="45365" rIns="90731" bIns="45365" anchor="b"/>
          <a:lstStyle/>
          <a:p>
            <a:pPr algn="r" defTabSz="908050"/>
            <a:fld id="{6311EC7F-5A97-4329-89F4-A072AFF3AEE5}" type="slidenum">
              <a:rPr lang="en-GB" sz="1100">
                <a:solidFill>
                  <a:srgbClr val="000000"/>
                </a:solidFill>
                <a:cs typeface="Arial" charset="0"/>
                <a:sym typeface="Wingdings" pitchFamily="2" charset="2"/>
              </a:rPr>
              <a:pPr algn="r" defTabSz="908050"/>
              <a:t>1</a:t>
            </a:fld>
            <a:endParaRPr lang="en-GB" sz="1100" dirty="0">
              <a:solidFill>
                <a:srgbClr val="000000"/>
              </a:solidFill>
              <a:cs typeface="Arial" charset="0"/>
              <a:sym typeface="Wingdings" pitchFamily="2" charset="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13</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14</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Treaty</a:t>
            </a:r>
            <a:r>
              <a:rPr lang="en-GB" baseline="0" dirty="0" smtClean="0"/>
              <a:t> for one UWY covering all business started in the UWY. Premium is mostly paid during the said UWY even though the risk is spread unevenly along many years.</a:t>
            </a:r>
          </a:p>
          <a:p>
            <a:endParaRPr lang="en-GB" baseline="0" dirty="0" smtClean="0"/>
          </a:p>
          <a:p>
            <a:r>
              <a:rPr lang="en-GB" baseline="0" dirty="0" smtClean="0"/>
              <a:t>Decennale insurance in France</a:t>
            </a:r>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15</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16</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17</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18</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example the IFRS 4 phase 2 insurance contract liability is shown to be slightly lower than current technical reserves. The impact on the technical reserves will vary</a:t>
            </a:r>
          </a:p>
          <a:p>
            <a:r>
              <a:rPr lang="en-US" sz="1200" b="0" i="0" u="none" strike="noStrike" kern="1200" baseline="0" dirty="0" smtClean="0">
                <a:solidFill>
                  <a:schemeClr val="tx1"/>
                </a:solidFill>
                <a:latin typeface="+mn-lt"/>
                <a:ea typeface="+mn-ea"/>
                <a:cs typeface="+mn-cs"/>
              </a:rPr>
              <a:t>from one (re)insurance company to the other depending, for example, on the level of prudence contained in the current reserves, the nature of the business written (i.e. mix of long tailed and short tailed), the diversification benefits considered by the </a:t>
            </a:r>
            <a:r>
              <a:rPr lang="en-GB" sz="1200" b="0" i="0" u="none" strike="noStrike" kern="1200" baseline="0" dirty="0" smtClean="0">
                <a:solidFill>
                  <a:schemeClr val="tx1"/>
                </a:solidFill>
                <a:latin typeface="+mn-lt"/>
                <a:ea typeface="+mn-ea"/>
                <a:cs typeface="+mn-cs"/>
              </a:rPr>
              <a:t>entity and profit profile.</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19</a:t>
            </a:fld>
            <a:endParaRPr lang="en-GB" dirty="0"/>
          </a:p>
        </p:txBody>
      </p:sp>
    </p:spTree>
    <p:extLst>
      <p:ext uri="{BB962C8B-B14F-4D97-AF65-F5344CB8AC3E}">
        <p14:creationId xmlns:p14="http://schemas.microsoft.com/office/powerpoint/2010/main" val="3564305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APOG – Frank to discuss</a:t>
            </a:r>
          </a:p>
          <a:p>
            <a:endParaRPr lang="de-CH" dirty="0" smtClean="0"/>
          </a:p>
          <a:p>
            <a:r>
              <a:rPr lang="de-CH" dirty="0" smtClean="0"/>
              <a:t>Will</a:t>
            </a:r>
            <a:r>
              <a:rPr lang="de-CH" baseline="0" dirty="0" smtClean="0"/>
              <a:t> not be comparable between companies</a:t>
            </a: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21</a:t>
            </a:fld>
            <a:endParaRPr lang="en-GB" dirty="0"/>
          </a:p>
        </p:txBody>
      </p:sp>
    </p:spTree>
    <p:extLst>
      <p:ext uri="{BB962C8B-B14F-4D97-AF65-F5344CB8AC3E}">
        <p14:creationId xmlns:p14="http://schemas.microsoft.com/office/powerpoint/2010/main" val="2939118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Step 3: </a:t>
            </a:r>
            <a:r>
              <a:rPr lang="en-GB" sz="1200" kern="1200" dirty="0" smtClean="0">
                <a:solidFill>
                  <a:schemeClr val="tx1"/>
                </a:solidFill>
                <a:effectLst/>
                <a:latin typeface="+mn-lt"/>
                <a:ea typeface="+mn-ea"/>
                <a:cs typeface="+mn-cs"/>
              </a:rPr>
              <a:t>In itself, it is challenging for all of these committees to be able to effectively read and approve the report in such a small timeframe.</a:t>
            </a:r>
          </a:p>
          <a:p>
            <a:r>
              <a:rPr lang="en-GB" sz="1200" kern="1200" dirty="0" smtClean="0">
                <a:solidFill>
                  <a:schemeClr val="tx1"/>
                </a:solidFill>
                <a:effectLst/>
                <a:latin typeface="+mn-lt"/>
                <a:ea typeface="+mn-ea"/>
                <a:cs typeface="+mn-cs"/>
              </a:rPr>
              <a:t>Step 2: </a:t>
            </a:r>
            <a:r>
              <a:rPr lang="en-US" dirty="0" smtClean="0"/>
              <a:t>Data inputs including reserves, premium, asset values, planned data for </a:t>
            </a:r>
            <a:r>
              <a:rPr lang="en-GB" dirty="0" smtClean="0"/>
              <a:t>the year to come</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F</a:t>
            </a:r>
            <a:r>
              <a:rPr lang="en-US" dirty="0" smtClean="0"/>
              <a:t>irst outputs of each risk module (non‐life risk, natcat risk, life risk, credit </a:t>
            </a:r>
            <a:r>
              <a:rPr lang="en-GB" dirty="0" smtClean="0"/>
              <a:t>risk, asset risk, final consolidation, risk margin)</a:t>
            </a:r>
          </a:p>
          <a:p>
            <a:r>
              <a:rPr lang="en-GB" dirty="0" smtClean="0"/>
              <a:t>Step 1: </a:t>
            </a:r>
            <a:r>
              <a:rPr lang="en-US" dirty="0" smtClean="0"/>
              <a:t>The data relates not only to known amounts such as reserves or asset values but also to planned data like expected premium for the current year and to protection being bought by the company (e.g. retrocessions). </a:t>
            </a:r>
          </a:p>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23</a:t>
            </a:fld>
            <a:endParaRPr lang="en-GB" dirty="0"/>
          </a:p>
        </p:txBody>
      </p:sp>
    </p:spTree>
    <p:extLst>
      <p:ext uri="{BB962C8B-B14F-4D97-AF65-F5344CB8AC3E}">
        <p14:creationId xmlns:p14="http://schemas.microsoft.com/office/powerpoint/2010/main" val="2501705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Disclosures: IFRS 4 also requires disclosures on the nature and extent of risks that may affect the amount, timing and uncertainty of the cash‐flows. Such disclosure includes general information on risk exposure, risk management policy, credit risk, claims development and liquidity risks. The production of these disclosures is also closely related to the SCR production and consistency between IFRS and SCR should be monitored.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Quarterly Calculation: Unlikely internal model would be re-run at Q1 and Q3 e.g. for re-estimating the risk margin -&gt; simplification needed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impact of discounting on the reserves will have to be explained quarterly by checking the movement of yield curves by currency</a:t>
            </a:r>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25</a:t>
            </a:fld>
            <a:endParaRPr lang="en-GB" dirty="0"/>
          </a:p>
        </p:txBody>
      </p:sp>
    </p:spTree>
    <p:extLst>
      <p:ext uri="{BB962C8B-B14F-4D97-AF65-F5344CB8AC3E}">
        <p14:creationId xmlns:p14="http://schemas.microsoft.com/office/powerpoint/2010/main" val="250170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2</a:t>
            </a:fld>
            <a:endParaRPr lang="en-GB" dirty="0"/>
          </a:p>
        </p:txBody>
      </p:sp>
    </p:spTree>
    <p:extLst>
      <p:ext uri="{BB962C8B-B14F-4D97-AF65-F5344CB8AC3E}">
        <p14:creationId xmlns:p14="http://schemas.microsoft.com/office/powerpoint/2010/main" val="3122935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modified duration is currently used in bond markets as a price sensitivity measure, defined as the percentage derivative of price </a:t>
            </a:r>
            <a:r>
              <a:rPr lang="de-CH" sz="1200" b="0" i="0" u="none" strike="noStrike" kern="1200" baseline="0" dirty="0" smtClean="0">
                <a:solidFill>
                  <a:schemeClr val="tx1"/>
                </a:solidFill>
                <a:latin typeface="+mn-lt"/>
                <a:ea typeface="+mn-ea"/>
                <a:cs typeface="+mn-cs"/>
              </a:rPr>
              <a:t>with respect to yield.</a:t>
            </a: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27</a:t>
            </a:fld>
            <a:endParaRPr lang="en-GB" dirty="0"/>
          </a:p>
        </p:txBody>
      </p:sp>
    </p:spTree>
    <p:extLst>
      <p:ext uri="{BB962C8B-B14F-4D97-AF65-F5344CB8AC3E}">
        <p14:creationId xmlns:p14="http://schemas.microsoft.com/office/powerpoint/2010/main" val="3225429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Reserve risk follows a lognormal distribution which parameters are provided by the reserve amount estimated under IFRS 4 phase 1 and by the coefficient of variation of the reserves of each individual contract</a:t>
            </a: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29</a:t>
            </a:fld>
            <a:endParaRPr lang="en-GB" dirty="0"/>
          </a:p>
        </p:txBody>
      </p:sp>
    </p:spTree>
    <p:extLst>
      <p:ext uri="{BB962C8B-B14F-4D97-AF65-F5344CB8AC3E}">
        <p14:creationId xmlns:p14="http://schemas.microsoft.com/office/powerpoint/2010/main" val="392355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MVM calculation is simplified as all the amounts are first converted in EUR and then the patterns and discounting </a:t>
            </a:r>
            <a:r>
              <a:rPr lang="de-CH" sz="1200" dirty="0" smtClean="0"/>
              <a:t>are estimated.</a:t>
            </a:r>
          </a:p>
          <a:p>
            <a:r>
              <a:rPr lang="en-US" sz="1200" dirty="0" smtClean="0"/>
              <a:t>The CSM for each contract is estimated as the product of the total contract margin as at 1 January 2014 and the margin earning pattern.</a:t>
            </a:r>
          </a:p>
          <a:p>
            <a:endParaRPr lang="en-US" sz="1200" dirty="0" smtClean="0"/>
          </a:p>
          <a:p>
            <a:r>
              <a:rPr lang="en-US" sz="1200" dirty="0" smtClean="0"/>
              <a:t>In the next section we are going to analyse the potential movements on the above balance sheet in the following quarter (i.e. as at 1Q 2014) of activity assuming there is no new contract </a:t>
            </a:r>
            <a:r>
              <a:rPr lang="de-CH" sz="1200" dirty="0" smtClean="0"/>
              <a:t>signed.</a:t>
            </a:r>
            <a:endParaRPr lang="en-GB" sz="1200" dirty="0" smtClean="0"/>
          </a:p>
          <a:p>
            <a:endParaRPr lang="en-US" sz="1200" dirty="0" smtClean="0"/>
          </a:p>
          <a:p>
            <a:endParaRPr lang="de-CH" sz="1200" dirty="0" smtClean="0"/>
          </a:p>
          <a:p>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30</a:t>
            </a:fld>
            <a:endParaRPr lang="en-GB" dirty="0"/>
          </a:p>
        </p:txBody>
      </p:sp>
    </p:spTree>
    <p:extLst>
      <p:ext uri="{BB962C8B-B14F-4D97-AF65-F5344CB8AC3E}">
        <p14:creationId xmlns:p14="http://schemas.microsoft.com/office/powerpoint/2010/main" val="3037327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de-CH" sz="1200" dirty="0" smtClean="0"/>
          </a:p>
          <a:p>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31</a:t>
            </a:fld>
            <a:endParaRPr lang="en-GB" dirty="0"/>
          </a:p>
        </p:txBody>
      </p:sp>
    </p:spTree>
    <p:extLst>
      <p:ext uri="{BB962C8B-B14F-4D97-AF65-F5344CB8AC3E}">
        <p14:creationId xmlns:p14="http://schemas.microsoft.com/office/powerpoint/2010/main" val="30373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endParaRPr lang="de-CH" sz="1200" dirty="0" smtClean="0"/>
          </a:p>
          <a:p>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32</a:t>
            </a:fld>
            <a:endParaRPr lang="en-GB" dirty="0"/>
          </a:p>
        </p:txBody>
      </p:sp>
    </p:spTree>
    <p:extLst>
      <p:ext uri="{BB962C8B-B14F-4D97-AF65-F5344CB8AC3E}">
        <p14:creationId xmlns:p14="http://schemas.microsoft.com/office/powerpoint/2010/main" val="3037327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Based on the ULR changes only, there is limited P&amp;L impact (movement of 3.4 only) and there is a transfer of the surplus reserves to the CSM. The CSM will then be released as the contracts are providing the services to the customers.</a:t>
            </a:r>
            <a:endParaRPr lang="de-CH"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IFRS 4 Phase 2 accounting standard is closer to an Embedded Value standard. For non-life business, the CSM earning pattern will therefore play a crucial role in the way in which the Balance Sheet is managed allowing (or not) for P&amp;L impacts resulting from reserve releases.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new accounting feature is best described in a paper from Credit Suisse (2013): “In essence, the [accounting] proposals would pull forward earnings and cash flows quicker so it should actually be a positive for equity values all else equal, but managements would have less discretion over the timing of favourable development of loss reserves (as reserves are more formulaic under the proposals”.</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34</a:t>
            </a:fld>
            <a:endParaRPr lang="en-GB" dirty="0"/>
          </a:p>
        </p:txBody>
      </p:sp>
    </p:spTree>
    <p:extLst>
      <p:ext uri="{BB962C8B-B14F-4D97-AF65-F5344CB8AC3E}">
        <p14:creationId xmlns:p14="http://schemas.microsoft.com/office/powerpoint/2010/main" val="3037327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GB" dirty="0" smtClean="0"/>
              <a:t>Contrary to IFRS 4 Phase 1, where the impacts of the different management decisions could always be added and explained easily</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Such “second order” effects can, in certain cases, be explained but considering the overall complexity of this accounting standard, it is likely that, in other cases, tracing accounting movements will become much harder leading the management of a company to have the feeling that he loses the control over its own business. </a:t>
            </a: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36</a:t>
            </a:fld>
            <a:endParaRPr lang="en-GB" dirty="0"/>
          </a:p>
        </p:txBody>
      </p:sp>
    </p:spTree>
    <p:extLst>
      <p:ext uri="{BB962C8B-B14F-4D97-AF65-F5344CB8AC3E}">
        <p14:creationId xmlns:p14="http://schemas.microsoft.com/office/powerpoint/2010/main" val="1459845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Implementation of IFRS 4 phase 2 is likely to be a challenge, especially since the</a:t>
            </a:r>
            <a:r>
              <a:rPr lang="en-GB" sz="1200" kern="1200" baseline="0" dirty="0" smtClean="0">
                <a:solidFill>
                  <a:schemeClr val="tx1"/>
                </a:solidFill>
                <a:effectLst/>
                <a:latin typeface="+mn-lt"/>
                <a:ea typeface="+mn-ea"/>
                <a:cs typeface="+mn-cs"/>
              </a:rPr>
              <a:t> current focus is on Solvency II</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Implementation of such complex models provides work and job security for a generation. </a:t>
            </a:r>
          </a:p>
          <a:p>
            <a:r>
              <a:rPr lang="en-GB" sz="1200" kern="1200" dirty="0" smtClean="0">
                <a:solidFill>
                  <a:schemeClr val="tx1"/>
                </a:solidFill>
                <a:effectLst/>
                <a:latin typeface="+mn-lt"/>
                <a:ea typeface="+mn-ea"/>
                <a:cs typeface="+mn-cs"/>
              </a:rPr>
              <a:t>Mastering and explaining such models to a management who is already under pressure to keep and produce new profitable business is almost “mission impossible”. </a:t>
            </a: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38</a:t>
            </a:fld>
            <a:endParaRPr lang="en-GB" dirty="0"/>
          </a:p>
        </p:txBody>
      </p:sp>
    </p:spTree>
    <p:extLst>
      <p:ext uri="{BB962C8B-B14F-4D97-AF65-F5344CB8AC3E}">
        <p14:creationId xmlns:p14="http://schemas.microsoft.com/office/powerpoint/2010/main" val="2029681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39</a:t>
            </a:fld>
            <a:endParaRPr lang="en-GB" dirty="0"/>
          </a:p>
        </p:txBody>
      </p:sp>
    </p:spTree>
    <p:extLst>
      <p:ext uri="{BB962C8B-B14F-4D97-AF65-F5344CB8AC3E}">
        <p14:creationId xmlns:p14="http://schemas.microsoft.com/office/powerpoint/2010/main" val="2029681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40</a:t>
            </a:fld>
            <a:endParaRPr lang="en-GB" dirty="0"/>
          </a:p>
        </p:txBody>
      </p:sp>
    </p:spTree>
    <p:extLst>
      <p:ext uri="{BB962C8B-B14F-4D97-AF65-F5344CB8AC3E}">
        <p14:creationId xmlns:p14="http://schemas.microsoft.com/office/powerpoint/2010/main" val="145984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3</a:t>
            </a:fld>
            <a:endParaRPr lang="en-GB" dirty="0"/>
          </a:p>
        </p:txBody>
      </p:sp>
    </p:spTree>
    <p:extLst>
      <p:ext uri="{BB962C8B-B14F-4D97-AF65-F5344CB8AC3E}">
        <p14:creationId xmlns:p14="http://schemas.microsoft.com/office/powerpoint/2010/main" val="3122935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41</a:t>
            </a:fld>
            <a:endParaRPr lang="en-GB" dirty="0"/>
          </a:p>
        </p:txBody>
      </p:sp>
    </p:spTree>
    <p:extLst>
      <p:ext uri="{BB962C8B-B14F-4D97-AF65-F5344CB8AC3E}">
        <p14:creationId xmlns:p14="http://schemas.microsoft.com/office/powerpoint/2010/main" val="145984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4</a:t>
            </a:fld>
            <a:endParaRPr lang="en-GB" dirty="0"/>
          </a:p>
        </p:txBody>
      </p:sp>
    </p:spTree>
    <p:extLst>
      <p:ext uri="{BB962C8B-B14F-4D97-AF65-F5344CB8AC3E}">
        <p14:creationId xmlns:p14="http://schemas.microsoft.com/office/powerpoint/2010/main" val="312293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5</a:t>
            </a:fld>
            <a:endParaRPr lang="en-GB" dirty="0"/>
          </a:p>
        </p:txBody>
      </p:sp>
    </p:spTree>
    <p:extLst>
      <p:ext uri="{BB962C8B-B14F-4D97-AF65-F5344CB8AC3E}">
        <p14:creationId xmlns:p14="http://schemas.microsoft.com/office/powerpoint/2010/main" val="312293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6</a:t>
            </a:fld>
            <a:endParaRPr lang="en-GB" dirty="0"/>
          </a:p>
        </p:txBody>
      </p:sp>
    </p:spTree>
    <p:extLst>
      <p:ext uri="{BB962C8B-B14F-4D97-AF65-F5344CB8AC3E}">
        <p14:creationId xmlns:p14="http://schemas.microsoft.com/office/powerpoint/2010/main" val="312293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the IASB’s project has slipped back many times, the IASB are currently on target to produce a final standard in the second half of 2014 with likely implementation three years later. </a:t>
            </a:r>
            <a:endParaRPr lang="de-CH"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8</a:t>
            </a:fld>
            <a:endParaRPr lang="en-GB" dirty="0"/>
          </a:p>
        </p:txBody>
      </p:sp>
    </p:spTree>
    <p:extLst>
      <p:ext uri="{BB962C8B-B14F-4D97-AF65-F5344CB8AC3E}">
        <p14:creationId xmlns:p14="http://schemas.microsoft.com/office/powerpoint/2010/main" val="392401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Although the effective date is not yet set, the Building Block Approach is now more or less final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IFRS 4 phase 2 does not provide explicit guidance on the valuation techniques to be used for calculating the undiscounted probability weighted future cash flows (unlike Solvency 2) and will be open to interpretation. Best estimate assumptions will be used as a mean basis (i.e. no implicit prudence) for projecting cash flows.</a:t>
            </a:r>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11</a:t>
            </a:fld>
            <a:endParaRPr lang="en-GB" dirty="0"/>
          </a:p>
        </p:txBody>
      </p:sp>
    </p:spTree>
    <p:extLst>
      <p:ext uri="{BB962C8B-B14F-4D97-AF65-F5344CB8AC3E}">
        <p14:creationId xmlns:p14="http://schemas.microsoft.com/office/powerpoint/2010/main" val="209754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9F9E1E3-69EC-47F9-9F0F-A4C93776FCE5}" type="slidenum">
              <a:rPr lang="en-GB" smtClean="0"/>
              <a:pPr>
                <a:defRPr/>
              </a:pPr>
              <a:t>12</a:t>
            </a:fld>
            <a:endParaRPr lang="en-GB" dirty="0"/>
          </a:p>
        </p:txBody>
      </p:sp>
    </p:spTree>
    <p:extLst>
      <p:ext uri="{BB962C8B-B14F-4D97-AF65-F5344CB8AC3E}">
        <p14:creationId xmlns:p14="http://schemas.microsoft.com/office/powerpoint/2010/main" val="356430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GB"/>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Slide Number Placeholder 5"/>
          <p:cNvSpPr>
            <a:spLocks noGrp="1"/>
          </p:cNvSpPr>
          <p:nvPr>
            <p:ph type="sldNum" sz="quarter" idx="11"/>
          </p:nvPr>
        </p:nvSpPr>
        <p:spPr>
          <a:xfrm>
            <a:off x="6661150" y="6494463"/>
            <a:ext cx="2133600"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bg1"/>
                </a:solidFill>
                <a:latin typeface="+mn-lt"/>
              </a:defRPr>
            </a:lvl1pPr>
          </a:lstStyle>
          <a:p>
            <a:pPr>
              <a:defRPr/>
            </a:pPr>
            <a:fld id="{27A36754-AA6E-46F6-A542-5FDE38A49CB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2"/>
          <p:cNvSpPr>
            <a:spLocks noGrp="1"/>
          </p:cNvSpPr>
          <p:nvPr>
            <p:ph idx="1"/>
          </p:nvPr>
        </p:nvSpPr>
        <p:spPr>
          <a:xfrm>
            <a:off x="350837" y="1600200"/>
            <a:ext cx="8442325"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2372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44488" y="1600200"/>
            <a:ext cx="844867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898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2"/>
          <p:cNvSpPr>
            <a:spLocks noGrp="1"/>
          </p:cNvSpPr>
          <p:nvPr>
            <p:ph idx="1"/>
          </p:nvPr>
        </p:nvSpPr>
        <p:spPr>
          <a:xfrm>
            <a:off x="350837" y="1600200"/>
            <a:ext cx="8442325"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Text Placeholder 2"/>
          <p:cNvSpPr>
            <a:spLocks noGrp="1"/>
          </p:cNvSpPr>
          <p:nvPr>
            <p:ph idx="1"/>
          </p:nvPr>
        </p:nvSpPr>
        <p:spPr>
          <a:xfrm>
            <a:off x="350837" y="1600200"/>
            <a:ext cx="8442325"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0870" y="274638"/>
            <a:ext cx="8431660" cy="706437"/>
          </a:xfrm>
        </p:spPr>
        <p:txBody>
          <a:bodyPr/>
          <a:lstStyle/>
          <a:p>
            <a:r>
              <a:rPr lang="en-US" smtClean="0"/>
              <a:t>Click to edit Master title style</a:t>
            </a:r>
            <a:endParaRPr lang="en-GB"/>
          </a:p>
        </p:txBody>
      </p:sp>
      <p:sp>
        <p:nvSpPr>
          <p:cNvPr id="4" name="Text Placeholder 2"/>
          <p:cNvSpPr>
            <a:spLocks noGrp="1"/>
          </p:cNvSpPr>
          <p:nvPr>
            <p:ph idx="1"/>
          </p:nvPr>
        </p:nvSpPr>
        <p:spPr>
          <a:xfrm>
            <a:off x="350837" y="1600200"/>
            <a:ext cx="8442325"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2"/>
          <p:cNvSpPr>
            <a:spLocks noGrp="1"/>
          </p:cNvSpPr>
          <p:nvPr>
            <p:ph idx="1"/>
          </p:nvPr>
        </p:nvSpPr>
        <p:spPr>
          <a:xfrm>
            <a:off x="350837" y="1600200"/>
            <a:ext cx="8442325" cy="4525963"/>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2" descr="Scor_Corporate_texte"/>
          <p:cNvPicPr>
            <a:picLocks noChangeAspect="1" noChangeArrowheads="1"/>
          </p:cNvPicPr>
          <p:nvPr/>
        </p:nvPicPr>
        <p:blipFill>
          <a:blip r:embed="rId5"/>
          <a:srcRect/>
          <a:stretch>
            <a:fillRect/>
          </a:stretch>
        </p:blipFill>
        <p:spPr bwMode="auto">
          <a:xfrm>
            <a:off x="0" y="0"/>
            <a:ext cx="9150350" cy="6864350"/>
          </a:xfrm>
          <a:prstGeom prst="rect">
            <a:avLst/>
          </a:prstGeom>
          <a:noFill/>
          <a:ln w="9525">
            <a:noFill/>
            <a:miter lim="800000"/>
            <a:headEnd/>
            <a:tailEnd/>
          </a:ln>
        </p:spPr>
      </p:pic>
      <p:sp>
        <p:nvSpPr>
          <p:cNvPr id="1027" name="Title Placeholder 1"/>
          <p:cNvSpPr>
            <a:spLocks noGrp="1"/>
          </p:cNvSpPr>
          <p:nvPr>
            <p:ph type="title"/>
          </p:nvPr>
        </p:nvSpPr>
        <p:spPr bwMode="auto">
          <a:xfrm>
            <a:off x="460375" y="2133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GB" smtClean="0"/>
          </a:p>
        </p:txBody>
      </p:sp>
      <p:sp>
        <p:nvSpPr>
          <p:cNvPr id="4" name="Date Placeholder 3"/>
          <p:cNvSpPr>
            <a:spLocks noGrp="1"/>
          </p:cNvSpPr>
          <p:nvPr>
            <p:ph type="dt" sz="half" idx="2"/>
          </p:nvPr>
        </p:nvSpPr>
        <p:spPr>
          <a:xfrm>
            <a:off x="468313" y="260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mn-lt"/>
              </a:defRPr>
            </a:lvl1pPr>
          </a:lstStyle>
          <a:p>
            <a:pPr>
              <a:defRPr/>
            </a:pPr>
            <a:endParaRPr lang="en-GB"/>
          </a:p>
        </p:txBody>
      </p:sp>
      <p:sp>
        <p:nvSpPr>
          <p:cNvPr id="3" name="Rectangle 2"/>
          <p:cNvSpPr/>
          <p:nvPr/>
        </p:nvSpPr>
        <p:spPr>
          <a:xfrm>
            <a:off x="552450" y="6029325"/>
            <a:ext cx="1595438" cy="59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030" name="Picture 23" descr="logo-SCOR-logo"/>
          <p:cNvPicPr>
            <a:picLocks noChangeAspect="1" noChangeArrowheads="1"/>
          </p:cNvPicPr>
          <p:nvPr/>
        </p:nvPicPr>
        <p:blipFill>
          <a:blip r:embed="rId6"/>
          <a:srcRect/>
          <a:stretch>
            <a:fillRect/>
          </a:stretch>
        </p:blipFill>
        <p:spPr bwMode="auto">
          <a:xfrm>
            <a:off x="344488" y="6326188"/>
            <a:ext cx="1544637" cy="285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Lst>
  <p:hf hdr="0" ftr="0" dt="0"/>
  <p:txStyles>
    <p:titleStyle>
      <a:lvl1pPr algn="l" rtl="0" fontAlgn="base">
        <a:spcBef>
          <a:spcPct val="0"/>
        </a:spcBef>
        <a:spcAft>
          <a:spcPct val="0"/>
        </a:spcAft>
        <a:defRPr sz="4400" kern="1200">
          <a:solidFill>
            <a:srgbClr val="006A8D"/>
          </a:solidFill>
          <a:latin typeface="Arial" pitchFamily="34" charset="0"/>
          <a:ea typeface="+mj-ea"/>
          <a:cs typeface="Arial" pitchFamily="34" charset="0"/>
        </a:defRPr>
      </a:lvl1pPr>
      <a:lvl2pPr algn="l" rtl="0" fontAlgn="base">
        <a:spcBef>
          <a:spcPct val="0"/>
        </a:spcBef>
        <a:spcAft>
          <a:spcPct val="0"/>
        </a:spcAft>
        <a:defRPr sz="4400">
          <a:solidFill>
            <a:srgbClr val="006A8D"/>
          </a:solidFill>
          <a:latin typeface="Arial" charset="0"/>
          <a:cs typeface="Arial" charset="0"/>
        </a:defRPr>
      </a:lvl2pPr>
      <a:lvl3pPr algn="l" rtl="0" fontAlgn="base">
        <a:spcBef>
          <a:spcPct val="0"/>
        </a:spcBef>
        <a:spcAft>
          <a:spcPct val="0"/>
        </a:spcAft>
        <a:defRPr sz="4400">
          <a:solidFill>
            <a:srgbClr val="006A8D"/>
          </a:solidFill>
          <a:latin typeface="Arial" charset="0"/>
          <a:cs typeface="Arial" charset="0"/>
        </a:defRPr>
      </a:lvl3pPr>
      <a:lvl4pPr algn="l" rtl="0" fontAlgn="base">
        <a:spcBef>
          <a:spcPct val="0"/>
        </a:spcBef>
        <a:spcAft>
          <a:spcPct val="0"/>
        </a:spcAft>
        <a:defRPr sz="4400">
          <a:solidFill>
            <a:srgbClr val="006A8D"/>
          </a:solidFill>
          <a:latin typeface="Arial" charset="0"/>
          <a:cs typeface="Arial" charset="0"/>
        </a:defRPr>
      </a:lvl4pPr>
      <a:lvl5pPr algn="l" rtl="0" fontAlgn="base">
        <a:spcBef>
          <a:spcPct val="0"/>
        </a:spcBef>
        <a:spcAft>
          <a:spcPct val="0"/>
        </a:spcAft>
        <a:defRPr sz="4400">
          <a:solidFill>
            <a:srgbClr val="006A8D"/>
          </a:solidFill>
          <a:latin typeface="Arial" charset="0"/>
          <a:cs typeface="Arial" charset="0"/>
        </a:defRPr>
      </a:lvl5pPr>
      <a:lvl6pPr marL="457200" algn="l" rtl="0" fontAlgn="base">
        <a:spcBef>
          <a:spcPct val="0"/>
        </a:spcBef>
        <a:spcAft>
          <a:spcPct val="0"/>
        </a:spcAft>
        <a:defRPr sz="4400">
          <a:solidFill>
            <a:srgbClr val="006A8D"/>
          </a:solidFill>
          <a:latin typeface="Arial" charset="0"/>
          <a:cs typeface="Arial" charset="0"/>
        </a:defRPr>
      </a:lvl6pPr>
      <a:lvl7pPr marL="914400" algn="l" rtl="0" fontAlgn="base">
        <a:spcBef>
          <a:spcPct val="0"/>
        </a:spcBef>
        <a:spcAft>
          <a:spcPct val="0"/>
        </a:spcAft>
        <a:defRPr sz="4400">
          <a:solidFill>
            <a:srgbClr val="006A8D"/>
          </a:solidFill>
          <a:latin typeface="Arial" charset="0"/>
          <a:cs typeface="Arial" charset="0"/>
        </a:defRPr>
      </a:lvl7pPr>
      <a:lvl8pPr marL="1371600" algn="l" rtl="0" fontAlgn="base">
        <a:spcBef>
          <a:spcPct val="0"/>
        </a:spcBef>
        <a:spcAft>
          <a:spcPct val="0"/>
        </a:spcAft>
        <a:defRPr sz="4400">
          <a:solidFill>
            <a:srgbClr val="006A8D"/>
          </a:solidFill>
          <a:latin typeface="Arial" charset="0"/>
          <a:cs typeface="Arial" charset="0"/>
        </a:defRPr>
      </a:lvl8pPr>
      <a:lvl9pPr marL="1828800" algn="l" rtl="0" fontAlgn="base">
        <a:spcBef>
          <a:spcPct val="0"/>
        </a:spcBef>
        <a:spcAft>
          <a:spcPct val="0"/>
        </a:spcAft>
        <a:defRPr sz="4400">
          <a:solidFill>
            <a:srgbClr val="006A8D"/>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50838" y="274638"/>
            <a:ext cx="8442325" cy="706437"/>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344488" y="1600200"/>
            <a:ext cx="84486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Line 7"/>
          <p:cNvSpPr>
            <a:spLocks noChangeShapeType="1"/>
          </p:cNvSpPr>
          <p:nvPr/>
        </p:nvSpPr>
        <p:spPr bwMode="auto">
          <a:xfrm>
            <a:off x="344488" y="981075"/>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9" name="Line 7"/>
          <p:cNvSpPr>
            <a:spLocks noChangeShapeType="1"/>
          </p:cNvSpPr>
          <p:nvPr/>
        </p:nvSpPr>
        <p:spPr bwMode="auto">
          <a:xfrm>
            <a:off x="344488" y="6280150"/>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pic>
        <p:nvPicPr>
          <p:cNvPr id="4102" name="Picture 23" descr="logo-SCOR-logo"/>
          <p:cNvPicPr>
            <a:picLocks noChangeAspect="1" noChangeArrowheads="1"/>
          </p:cNvPicPr>
          <p:nvPr/>
        </p:nvPicPr>
        <p:blipFill>
          <a:blip r:embed="rId4"/>
          <a:srcRect/>
          <a:stretch>
            <a:fillRect/>
          </a:stretch>
        </p:blipFill>
        <p:spPr bwMode="auto">
          <a:xfrm>
            <a:off x="344488" y="6430963"/>
            <a:ext cx="974725" cy="180975"/>
          </a:xfrm>
          <a:prstGeom prst="rect">
            <a:avLst/>
          </a:prstGeom>
          <a:noFill/>
          <a:ln w="9525">
            <a:noFill/>
            <a:miter lim="800000"/>
            <a:headEnd/>
            <a:tailEnd/>
          </a:ln>
        </p:spPr>
      </p:pic>
      <p:sp>
        <p:nvSpPr>
          <p:cNvPr id="4" name="TextBox 3"/>
          <p:cNvSpPr txBox="1"/>
          <p:nvPr/>
        </p:nvSpPr>
        <p:spPr>
          <a:xfrm>
            <a:off x="6800850" y="6430963"/>
            <a:ext cx="1992313" cy="277812"/>
          </a:xfrm>
          <a:prstGeom prst="rect">
            <a:avLst/>
          </a:prstGeom>
          <a:noFill/>
        </p:spPr>
        <p:txBody>
          <a:bodyPr rIns="0">
            <a:spAutoFit/>
          </a:bodyPr>
          <a:lstStyle/>
          <a:p>
            <a:pPr algn="r" fontAlgn="auto">
              <a:spcBef>
                <a:spcPts val="0"/>
              </a:spcBef>
              <a:spcAft>
                <a:spcPts val="0"/>
              </a:spcAft>
              <a:defRPr/>
            </a:pPr>
            <a:fld id="{384652B4-40DA-42C7-AE03-5F250D47BE08}" type="slidenum">
              <a:rPr lang="en-GB" sz="1200">
                <a:solidFill>
                  <a:schemeClr val="tx2"/>
                </a:solidFill>
                <a:latin typeface="+mn-lt"/>
              </a:rPr>
              <a:pPr algn="r" fontAlgn="auto">
                <a:spcBef>
                  <a:spcPts val="0"/>
                </a:spcBef>
                <a:spcAft>
                  <a:spcPts val="0"/>
                </a:spcAft>
                <a:defRPr/>
              </a:pPr>
              <a:t>‹#›</a:t>
            </a:fld>
            <a:endParaRPr lang="en-GB" sz="12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Lst>
  <p:hf hdr="0" ftr="0" dt="0"/>
  <p:txStyles>
    <p:titleStyle>
      <a:lvl1pPr algn="l" rtl="0" fontAlgn="base">
        <a:spcBef>
          <a:spcPct val="0"/>
        </a:spcBef>
        <a:spcAft>
          <a:spcPct val="0"/>
        </a:spcAft>
        <a:defRPr sz="2000" kern="1200">
          <a:solidFill>
            <a:srgbClr val="006A8D"/>
          </a:solidFill>
          <a:latin typeface="Arial" pitchFamily="34" charset="0"/>
          <a:ea typeface="+mj-ea"/>
          <a:cs typeface="Arial" pitchFamily="34" charset="0"/>
        </a:defRPr>
      </a:lvl1pPr>
      <a:lvl2pPr algn="l" rtl="0" fontAlgn="base">
        <a:spcBef>
          <a:spcPct val="0"/>
        </a:spcBef>
        <a:spcAft>
          <a:spcPct val="0"/>
        </a:spcAft>
        <a:defRPr sz="2000">
          <a:solidFill>
            <a:srgbClr val="006A8D"/>
          </a:solidFill>
          <a:latin typeface="Arial" charset="0"/>
          <a:cs typeface="Arial" charset="0"/>
        </a:defRPr>
      </a:lvl2pPr>
      <a:lvl3pPr algn="l" rtl="0" fontAlgn="base">
        <a:spcBef>
          <a:spcPct val="0"/>
        </a:spcBef>
        <a:spcAft>
          <a:spcPct val="0"/>
        </a:spcAft>
        <a:defRPr sz="2000">
          <a:solidFill>
            <a:srgbClr val="006A8D"/>
          </a:solidFill>
          <a:latin typeface="Arial" charset="0"/>
          <a:cs typeface="Arial" charset="0"/>
        </a:defRPr>
      </a:lvl3pPr>
      <a:lvl4pPr algn="l" rtl="0" fontAlgn="base">
        <a:spcBef>
          <a:spcPct val="0"/>
        </a:spcBef>
        <a:spcAft>
          <a:spcPct val="0"/>
        </a:spcAft>
        <a:defRPr sz="2000">
          <a:solidFill>
            <a:srgbClr val="006A8D"/>
          </a:solidFill>
          <a:latin typeface="Arial" charset="0"/>
          <a:cs typeface="Arial" charset="0"/>
        </a:defRPr>
      </a:lvl4pPr>
      <a:lvl5pPr algn="l" rtl="0" fontAlgn="base">
        <a:spcBef>
          <a:spcPct val="0"/>
        </a:spcBef>
        <a:spcAft>
          <a:spcPct val="0"/>
        </a:spcAft>
        <a:defRPr sz="2000">
          <a:solidFill>
            <a:srgbClr val="006A8D"/>
          </a:solidFill>
          <a:latin typeface="Arial" charset="0"/>
          <a:cs typeface="Arial" charset="0"/>
        </a:defRPr>
      </a:lvl5pPr>
      <a:lvl6pPr marL="457200" algn="l" rtl="0" fontAlgn="base">
        <a:spcBef>
          <a:spcPct val="0"/>
        </a:spcBef>
        <a:spcAft>
          <a:spcPct val="0"/>
        </a:spcAft>
        <a:defRPr sz="2000">
          <a:solidFill>
            <a:srgbClr val="006A8D"/>
          </a:solidFill>
          <a:latin typeface="Arial" charset="0"/>
          <a:cs typeface="Arial" charset="0"/>
        </a:defRPr>
      </a:lvl6pPr>
      <a:lvl7pPr marL="914400" algn="l" rtl="0" fontAlgn="base">
        <a:spcBef>
          <a:spcPct val="0"/>
        </a:spcBef>
        <a:spcAft>
          <a:spcPct val="0"/>
        </a:spcAft>
        <a:defRPr sz="2000">
          <a:solidFill>
            <a:srgbClr val="006A8D"/>
          </a:solidFill>
          <a:latin typeface="Arial" charset="0"/>
          <a:cs typeface="Arial" charset="0"/>
        </a:defRPr>
      </a:lvl7pPr>
      <a:lvl8pPr marL="1371600" algn="l" rtl="0" fontAlgn="base">
        <a:spcBef>
          <a:spcPct val="0"/>
        </a:spcBef>
        <a:spcAft>
          <a:spcPct val="0"/>
        </a:spcAft>
        <a:defRPr sz="2000">
          <a:solidFill>
            <a:srgbClr val="006A8D"/>
          </a:solidFill>
          <a:latin typeface="Arial" charset="0"/>
          <a:cs typeface="Arial" charset="0"/>
        </a:defRPr>
      </a:lvl8pPr>
      <a:lvl9pPr marL="1828800" algn="l" rtl="0" fontAlgn="base">
        <a:spcBef>
          <a:spcPct val="0"/>
        </a:spcBef>
        <a:spcAft>
          <a:spcPct val="0"/>
        </a:spcAft>
        <a:defRPr sz="2000">
          <a:solidFill>
            <a:srgbClr val="006A8D"/>
          </a:solidFill>
          <a:latin typeface="Arial" charset="0"/>
          <a:cs typeface="Arial" charset="0"/>
        </a:defRPr>
      </a:lvl9pPr>
    </p:titleStyle>
    <p:body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1" descr="logo-SCOR-global-PC-logo"/>
          <p:cNvPicPr>
            <a:picLocks noChangeAspect="1" noChangeArrowheads="1"/>
          </p:cNvPicPr>
          <p:nvPr/>
        </p:nvPicPr>
        <p:blipFill>
          <a:blip r:embed="rId2"/>
          <a:srcRect/>
          <a:stretch>
            <a:fillRect/>
          </a:stretch>
        </p:blipFill>
        <p:spPr bwMode="auto">
          <a:xfrm>
            <a:off x="344488" y="6440488"/>
            <a:ext cx="1490662" cy="257175"/>
          </a:xfrm>
          <a:prstGeom prst="rect">
            <a:avLst/>
          </a:prstGeom>
          <a:noFill/>
          <a:ln w="9525">
            <a:noFill/>
            <a:miter lim="800000"/>
            <a:headEnd/>
            <a:tailEnd/>
          </a:ln>
        </p:spPr>
      </p:pic>
      <p:sp>
        <p:nvSpPr>
          <p:cNvPr id="7171" name="Title Placeholder 1"/>
          <p:cNvSpPr>
            <a:spLocks noGrp="1"/>
          </p:cNvSpPr>
          <p:nvPr>
            <p:ph type="title"/>
          </p:nvPr>
        </p:nvSpPr>
        <p:spPr bwMode="auto">
          <a:xfrm>
            <a:off x="350838" y="274638"/>
            <a:ext cx="8442325" cy="706437"/>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7172" name="Text Placeholder 2"/>
          <p:cNvSpPr>
            <a:spLocks noGrp="1"/>
          </p:cNvSpPr>
          <p:nvPr>
            <p:ph type="body" idx="1"/>
          </p:nvPr>
        </p:nvSpPr>
        <p:spPr bwMode="auto">
          <a:xfrm>
            <a:off x="344488" y="1600200"/>
            <a:ext cx="84486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Line 7"/>
          <p:cNvSpPr>
            <a:spLocks noChangeShapeType="1"/>
          </p:cNvSpPr>
          <p:nvPr/>
        </p:nvSpPr>
        <p:spPr bwMode="auto">
          <a:xfrm>
            <a:off x="350838" y="981075"/>
            <a:ext cx="844232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11" name="Line 7"/>
          <p:cNvSpPr>
            <a:spLocks noChangeShapeType="1"/>
          </p:cNvSpPr>
          <p:nvPr/>
        </p:nvSpPr>
        <p:spPr bwMode="auto">
          <a:xfrm>
            <a:off x="344488" y="6280150"/>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8" name="TextBox 7"/>
          <p:cNvSpPr txBox="1"/>
          <p:nvPr/>
        </p:nvSpPr>
        <p:spPr>
          <a:xfrm>
            <a:off x="6800850" y="6430963"/>
            <a:ext cx="1992313" cy="277812"/>
          </a:xfrm>
          <a:prstGeom prst="rect">
            <a:avLst/>
          </a:prstGeom>
          <a:noFill/>
        </p:spPr>
        <p:txBody>
          <a:bodyPr rIns="0">
            <a:spAutoFit/>
          </a:bodyPr>
          <a:lstStyle/>
          <a:p>
            <a:pPr algn="r" fontAlgn="auto">
              <a:spcBef>
                <a:spcPts val="0"/>
              </a:spcBef>
              <a:spcAft>
                <a:spcPts val="0"/>
              </a:spcAft>
              <a:defRPr/>
            </a:pPr>
            <a:fld id="{6A0722D9-BD1F-446E-91C9-497D59DB2203}" type="slidenum">
              <a:rPr lang="en-GB" sz="1200">
                <a:solidFill>
                  <a:schemeClr val="tx2"/>
                </a:solidFill>
                <a:latin typeface="+mn-lt"/>
              </a:rPr>
              <a:pPr algn="r" fontAlgn="auto">
                <a:spcBef>
                  <a:spcPts val="0"/>
                </a:spcBef>
                <a:spcAft>
                  <a:spcPts val="0"/>
                </a:spcAft>
                <a:defRPr/>
              </a:pPr>
              <a:t>‹#›</a:t>
            </a:fld>
            <a:endParaRPr lang="en-GB" sz="1200" dirty="0">
              <a:solidFill>
                <a:schemeClr val="tx2"/>
              </a:solidFill>
              <a:latin typeface="+mn-lt"/>
            </a:endParaRPr>
          </a:p>
        </p:txBody>
      </p:sp>
    </p:spTree>
  </p:cSld>
  <p:clrMap bg1="lt1" tx1="dk1" bg2="lt2" tx2="dk2" accent1="accent1" accent2="accent2" accent3="accent3" accent4="accent4" accent5="accent5" accent6="accent6" hlink="hlink" folHlink="folHlink"/>
  <p:hf hdr="0" ftr="0" dt="0"/>
  <p:txStyles>
    <p:titleStyle>
      <a:lvl1pPr algn="l" rtl="0" fontAlgn="base">
        <a:spcBef>
          <a:spcPct val="0"/>
        </a:spcBef>
        <a:spcAft>
          <a:spcPct val="0"/>
        </a:spcAft>
        <a:defRPr sz="2000" kern="1200">
          <a:solidFill>
            <a:srgbClr val="006A8D"/>
          </a:solidFill>
          <a:latin typeface="Arial" pitchFamily="34" charset="0"/>
          <a:ea typeface="+mj-ea"/>
          <a:cs typeface="Arial" pitchFamily="34" charset="0"/>
        </a:defRPr>
      </a:lvl1pPr>
      <a:lvl2pPr algn="l" rtl="0" fontAlgn="base">
        <a:spcBef>
          <a:spcPct val="0"/>
        </a:spcBef>
        <a:spcAft>
          <a:spcPct val="0"/>
        </a:spcAft>
        <a:defRPr sz="2000">
          <a:solidFill>
            <a:srgbClr val="006A8D"/>
          </a:solidFill>
          <a:latin typeface="Arial" charset="0"/>
          <a:cs typeface="Arial" charset="0"/>
        </a:defRPr>
      </a:lvl2pPr>
      <a:lvl3pPr algn="l" rtl="0" fontAlgn="base">
        <a:spcBef>
          <a:spcPct val="0"/>
        </a:spcBef>
        <a:spcAft>
          <a:spcPct val="0"/>
        </a:spcAft>
        <a:defRPr sz="2000">
          <a:solidFill>
            <a:srgbClr val="006A8D"/>
          </a:solidFill>
          <a:latin typeface="Arial" charset="0"/>
          <a:cs typeface="Arial" charset="0"/>
        </a:defRPr>
      </a:lvl3pPr>
      <a:lvl4pPr algn="l" rtl="0" fontAlgn="base">
        <a:spcBef>
          <a:spcPct val="0"/>
        </a:spcBef>
        <a:spcAft>
          <a:spcPct val="0"/>
        </a:spcAft>
        <a:defRPr sz="2000">
          <a:solidFill>
            <a:srgbClr val="006A8D"/>
          </a:solidFill>
          <a:latin typeface="Arial" charset="0"/>
          <a:cs typeface="Arial" charset="0"/>
        </a:defRPr>
      </a:lvl4pPr>
      <a:lvl5pPr algn="l" rtl="0" fontAlgn="base">
        <a:spcBef>
          <a:spcPct val="0"/>
        </a:spcBef>
        <a:spcAft>
          <a:spcPct val="0"/>
        </a:spcAft>
        <a:defRPr sz="2000">
          <a:solidFill>
            <a:srgbClr val="006A8D"/>
          </a:solidFill>
          <a:latin typeface="Arial" charset="0"/>
          <a:cs typeface="Arial" charset="0"/>
        </a:defRPr>
      </a:lvl5pPr>
      <a:lvl6pPr marL="457200" algn="l" rtl="0" fontAlgn="base">
        <a:spcBef>
          <a:spcPct val="0"/>
        </a:spcBef>
        <a:spcAft>
          <a:spcPct val="0"/>
        </a:spcAft>
        <a:defRPr sz="2000">
          <a:solidFill>
            <a:srgbClr val="006A8D"/>
          </a:solidFill>
          <a:latin typeface="Arial" charset="0"/>
          <a:cs typeface="Arial" charset="0"/>
        </a:defRPr>
      </a:lvl6pPr>
      <a:lvl7pPr marL="914400" algn="l" rtl="0" fontAlgn="base">
        <a:spcBef>
          <a:spcPct val="0"/>
        </a:spcBef>
        <a:spcAft>
          <a:spcPct val="0"/>
        </a:spcAft>
        <a:defRPr sz="2000">
          <a:solidFill>
            <a:srgbClr val="006A8D"/>
          </a:solidFill>
          <a:latin typeface="Arial" charset="0"/>
          <a:cs typeface="Arial" charset="0"/>
        </a:defRPr>
      </a:lvl7pPr>
      <a:lvl8pPr marL="1371600" algn="l" rtl="0" fontAlgn="base">
        <a:spcBef>
          <a:spcPct val="0"/>
        </a:spcBef>
        <a:spcAft>
          <a:spcPct val="0"/>
        </a:spcAft>
        <a:defRPr sz="2000">
          <a:solidFill>
            <a:srgbClr val="006A8D"/>
          </a:solidFill>
          <a:latin typeface="Arial" charset="0"/>
          <a:cs typeface="Arial" charset="0"/>
        </a:defRPr>
      </a:lvl8pPr>
      <a:lvl9pPr marL="1828800" algn="l" rtl="0" fontAlgn="base">
        <a:spcBef>
          <a:spcPct val="0"/>
        </a:spcBef>
        <a:spcAft>
          <a:spcPct val="0"/>
        </a:spcAft>
        <a:defRPr sz="2000">
          <a:solidFill>
            <a:srgbClr val="006A8D"/>
          </a:solidFill>
          <a:latin typeface="Arial" charset="0"/>
          <a:cs typeface="Arial" charset="0"/>
        </a:defRPr>
      </a:lvl9pPr>
    </p:titleStyle>
    <p:body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8" name="Picture 20" descr="logo-SCOR-global-life-logo"/>
          <p:cNvPicPr>
            <a:picLocks noChangeAspect="1" noChangeArrowheads="1"/>
          </p:cNvPicPr>
          <p:nvPr/>
        </p:nvPicPr>
        <p:blipFill>
          <a:blip r:embed="rId4"/>
          <a:srcRect/>
          <a:stretch>
            <a:fillRect/>
          </a:stretch>
        </p:blipFill>
        <p:spPr bwMode="auto">
          <a:xfrm>
            <a:off x="344488" y="6429375"/>
            <a:ext cx="1452562" cy="257175"/>
          </a:xfrm>
          <a:prstGeom prst="rect">
            <a:avLst/>
          </a:prstGeom>
          <a:noFill/>
          <a:ln w="9525">
            <a:noFill/>
            <a:miter lim="800000"/>
            <a:headEnd/>
            <a:tailEnd/>
          </a:ln>
        </p:spPr>
      </p:pic>
      <p:sp>
        <p:nvSpPr>
          <p:cNvPr id="9219" name="Title Placeholder 1"/>
          <p:cNvSpPr>
            <a:spLocks noGrp="1"/>
          </p:cNvSpPr>
          <p:nvPr>
            <p:ph type="title"/>
          </p:nvPr>
        </p:nvSpPr>
        <p:spPr bwMode="auto">
          <a:xfrm>
            <a:off x="350838" y="274638"/>
            <a:ext cx="8442325" cy="706437"/>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9220" name="Text Placeholder 2"/>
          <p:cNvSpPr>
            <a:spLocks noGrp="1"/>
          </p:cNvSpPr>
          <p:nvPr>
            <p:ph type="body" idx="1"/>
          </p:nvPr>
        </p:nvSpPr>
        <p:spPr bwMode="auto">
          <a:xfrm>
            <a:off x="344488" y="1600200"/>
            <a:ext cx="84486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Line 7"/>
          <p:cNvSpPr>
            <a:spLocks noChangeShapeType="1"/>
          </p:cNvSpPr>
          <p:nvPr/>
        </p:nvSpPr>
        <p:spPr bwMode="auto">
          <a:xfrm>
            <a:off x="350838" y="981075"/>
            <a:ext cx="844232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11" name="Line 7"/>
          <p:cNvSpPr>
            <a:spLocks noChangeShapeType="1"/>
          </p:cNvSpPr>
          <p:nvPr/>
        </p:nvSpPr>
        <p:spPr bwMode="auto">
          <a:xfrm>
            <a:off x="344488" y="6280150"/>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8" name="TextBox 7"/>
          <p:cNvSpPr txBox="1"/>
          <p:nvPr/>
        </p:nvSpPr>
        <p:spPr>
          <a:xfrm>
            <a:off x="6800850" y="6430963"/>
            <a:ext cx="1992313" cy="277812"/>
          </a:xfrm>
          <a:prstGeom prst="rect">
            <a:avLst/>
          </a:prstGeom>
          <a:noFill/>
        </p:spPr>
        <p:txBody>
          <a:bodyPr rIns="0">
            <a:spAutoFit/>
          </a:bodyPr>
          <a:lstStyle/>
          <a:p>
            <a:pPr algn="r" fontAlgn="auto">
              <a:spcBef>
                <a:spcPts val="0"/>
              </a:spcBef>
              <a:spcAft>
                <a:spcPts val="0"/>
              </a:spcAft>
              <a:defRPr/>
            </a:pPr>
            <a:fld id="{2D066D5F-F23A-4121-9B29-8EFAAD3265AE}" type="slidenum">
              <a:rPr lang="en-GB" sz="1200">
                <a:solidFill>
                  <a:schemeClr val="tx2"/>
                </a:solidFill>
                <a:latin typeface="+mn-lt"/>
              </a:rPr>
              <a:pPr algn="r" fontAlgn="auto">
                <a:spcBef>
                  <a:spcPts val="0"/>
                </a:spcBef>
                <a:spcAft>
                  <a:spcPts val="0"/>
                </a:spcAft>
                <a:defRPr/>
              </a:pPr>
              <a:t>‹#›</a:t>
            </a:fld>
            <a:endParaRPr lang="en-GB" sz="12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Lst>
  <p:hf hdr="0" ftr="0" dt="0"/>
  <p:txStyles>
    <p:titleStyle>
      <a:lvl1pPr algn="l" rtl="0" fontAlgn="base">
        <a:spcBef>
          <a:spcPct val="0"/>
        </a:spcBef>
        <a:spcAft>
          <a:spcPct val="0"/>
        </a:spcAft>
        <a:defRPr sz="2000" kern="1200">
          <a:solidFill>
            <a:srgbClr val="006A8D"/>
          </a:solidFill>
          <a:latin typeface="Arial" pitchFamily="34" charset="0"/>
          <a:ea typeface="+mj-ea"/>
          <a:cs typeface="Arial" pitchFamily="34" charset="0"/>
        </a:defRPr>
      </a:lvl1pPr>
      <a:lvl2pPr algn="l" rtl="0" fontAlgn="base">
        <a:spcBef>
          <a:spcPct val="0"/>
        </a:spcBef>
        <a:spcAft>
          <a:spcPct val="0"/>
        </a:spcAft>
        <a:defRPr sz="2000">
          <a:solidFill>
            <a:srgbClr val="006A8D"/>
          </a:solidFill>
          <a:latin typeface="Arial" charset="0"/>
          <a:cs typeface="Arial" charset="0"/>
        </a:defRPr>
      </a:lvl2pPr>
      <a:lvl3pPr algn="l" rtl="0" fontAlgn="base">
        <a:spcBef>
          <a:spcPct val="0"/>
        </a:spcBef>
        <a:spcAft>
          <a:spcPct val="0"/>
        </a:spcAft>
        <a:defRPr sz="2000">
          <a:solidFill>
            <a:srgbClr val="006A8D"/>
          </a:solidFill>
          <a:latin typeface="Arial" charset="0"/>
          <a:cs typeface="Arial" charset="0"/>
        </a:defRPr>
      </a:lvl3pPr>
      <a:lvl4pPr algn="l" rtl="0" fontAlgn="base">
        <a:spcBef>
          <a:spcPct val="0"/>
        </a:spcBef>
        <a:spcAft>
          <a:spcPct val="0"/>
        </a:spcAft>
        <a:defRPr sz="2000">
          <a:solidFill>
            <a:srgbClr val="006A8D"/>
          </a:solidFill>
          <a:latin typeface="Arial" charset="0"/>
          <a:cs typeface="Arial" charset="0"/>
        </a:defRPr>
      </a:lvl4pPr>
      <a:lvl5pPr algn="l" rtl="0" fontAlgn="base">
        <a:spcBef>
          <a:spcPct val="0"/>
        </a:spcBef>
        <a:spcAft>
          <a:spcPct val="0"/>
        </a:spcAft>
        <a:defRPr sz="2000">
          <a:solidFill>
            <a:srgbClr val="006A8D"/>
          </a:solidFill>
          <a:latin typeface="Arial" charset="0"/>
          <a:cs typeface="Arial" charset="0"/>
        </a:defRPr>
      </a:lvl5pPr>
      <a:lvl6pPr marL="457200" algn="l" rtl="0" fontAlgn="base">
        <a:spcBef>
          <a:spcPct val="0"/>
        </a:spcBef>
        <a:spcAft>
          <a:spcPct val="0"/>
        </a:spcAft>
        <a:defRPr sz="2000">
          <a:solidFill>
            <a:srgbClr val="006A8D"/>
          </a:solidFill>
          <a:latin typeface="Arial" charset="0"/>
          <a:cs typeface="Arial" charset="0"/>
        </a:defRPr>
      </a:lvl6pPr>
      <a:lvl7pPr marL="914400" algn="l" rtl="0" fontAlgn="base">
        <a:spcBef>
          <a:spcPct val="0"/>
        </a:spcBef>
        <a:spcAft>
          <a:spcPct val="0"/>
        </a:spcAft>
        <a:defRPr sz="2000">
          <a:solidFill>
            <a:srgbClr val="006A8D"/>
          </a:solidFill>
          <a:latin typeface="Arial" charset="0"/>
          <a:cs typeface="Arial" charset="0"/>
        </a:defRPr>
      </a:lvl7pPr>
      <a:lvl8pPr marL="1371600" algn="l" rtl="0" fontAlgn="base">
        <a:spcBef>
          <a:spcPct val="0"/>
        </a:spcBef>
        <a:spcAft>
          <a:spcPct val="0"/>
        </a:spcAft>
        <a:defRPr sz="2000">
          <a:solidFill>
            <a:srgbClr val="006A8D"/>
          </a:solidFill>
          <a:latin typeface="Arial" charset="0"/>
          <a:cs typeface="Arial" charset="0"/>
        </a:defRPr>
      </a:lvl8pPr>
      <a:lvl9pPr marL="1828800" algn="l" rtl="0" fontAlgn="base">
        <a:spcBef>
          <a:spcPct val="0"/>
        </a:spcBef>
        <a:spcAft>
          <a:spcPct val="0"/>
        </a:spcAft>
        <a:defRPr sz="2000">
          <a:solidFill>
            <a:srgbClr val="006A8D"/>
          </a:solidFill>
          <a:latin typeface="Arial" charset="0"/>
          <a:cs typeface="Arial" charset="0"/>
        </a:defRPr>
      </a:lvl9pPr>
    </p:titleStyle>
    <p:body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290" name="Picture 22" descr="Scor_GlobalInvestments_logo"/>
          <p:cNvPicPr>
            <a:picLocks noChangeAspect="1" noChangeArrowheads="1"/>
          </p:cNvPicPr>
          <p:nvPr/>
        </p:nvPicPr>
        <p:blipFill>
          <a:blip r:embed="rId4"/>
          <a:srcRect/>
          <a:stretch>
            <a:fillRect/>
          </a:stretch>
        </p:blipFill>
        <p:spPr bwMode="auto">
          <a:xfrm>
            <a:off x="328613" y="6430963"/>
            <a:ext cx="2006600" cy="271462"/>
          </a:xfrm>
          <a:prstGeom prst="rect">
            <a:avLst/>
          </a:prstGeom>
          <a:noFill/>
          <a:ln w="9525">
            <a:noFill/>
            <a:miter lim="800000"/>
            <a:headEnd/>
            <a:tailEnd/>
          </a:ln>
        </p:spPr>
      </p:pic>
      <p:sp>
        <p:nvSpPr>
          <p:cNvPr id="12291" name="Title Placeholder 1"/>
          <p:cNvSpPr>
            <a:spLocks noGrp="1"/>
          </p:cNvSpPr>
          <p:nvPr>
            <p:ph type="title"/>
          </p:nvPr>
        </p:nvSpPr>
        <p:spPr bwMode="auto">
          <a:xfrm>
            <a:off x="361950" y="274638"/>
            <a:ext cx="8431213" cy="706437"/>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2292" name="Text Placeholder 2"/>
          <p:cNvSpPr>
            <a:spLocks noGrp="1"/>
          </p:cNvSpPr>
          <p:nvPr>
            <p:ph type="body" idx="1"/>
          </p:nvPr>
        </p:nvSpPr>
        <p:spPr bwMode="auto">
          <a:xfrm>
            <a:off x="344488" y="1600200"/>
            <a:ext cx="84486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Line 7"/>
          <p:cNvSpPr>
            <a:spLocks noChangeShapeType="1"/>
          </p:cNvSpPr>
          <p:nvPr/>
        </p:nvSpPr>
        <p:spPr bwMode="auto">
          <a:xfrm>
            <a:off x="350838" y="981075"/>
            <a:ext cx="8442325" cy="0"/>
          </a:xfrm>
          <a:prstGeom prst="line">
            <a:avLst/>
          </a:prstGeom>
          <a:noFill/>
          <a:ln w="9525">
            <a:solidFill>
              <a:schemeClr val="bg2"/>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11" name="Line 7"/>
          <p:cNvSpPr>
            <a:spLocks noChangeShapeType="1"/>
          </p:cNvSpPr>
          <p:nvPr/>
        </p:nvSpPr>
        <p:spPr bwMode="auto">
          <a:xfrm>
            <a:off x="344488" y="6280150"/>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latin typeface="+mn-lt"/>
            </a:endParaRPr>
          </a:p>
        </p:txBody>
      </p:sp>
      <p:sp>
        <p:nvSpPr>
          <p:cNvPr id="9" name="TextBox 8"/>
          <p:cNvSpPr txBox="1"/>
          <p:nvPr/>
        </p:nvSpPr>
        <p:spPr>
          <a:xfrm>
            <a:off x="6800850" y="6430963"/>
            <a:ext cx="1992313" cy="277812"/>
          </a:xfrm>
          <a:prstGeom prst="rect">
            <a:avLst/>
          </a:prstGeom>
          <a:noFill/>
        </p:spPr>
        <p:txBody>
          <a:bodyPr rIns="0">
            <a:spAutoFit/>
          </a:bodyPr>
          <a:lstStyle/>
          <a:p>
            <a:pPr algn="r" fontAlgn="auto">
              <a:spcBef>
                <a:spcPts val="0"/>
              </a:spcBef>
              <a:spcAft>
                <a:spcPts val="0"/>
              </a:spcAft>
              <a:defRPr/>
            </a:pPr>
            <a:fld id="{0A44077E-525E-48EC-A7FA-F34E6E76CDC1}" type="slidenum">
              <a:rPr lang="en-GB" sz="1200">
                <a:solidFill>
                  <a:schemeClr val="tx2"/>
                </a:solidFill>
                <a:latin typeface="Arial" pitchFamily="34" charset="0"/>
                <a:cs typeface="Arial" pitchFamily="34" charset="0"/>
              </a:rPr>
              <a:pPr algn="r" fontAlgn="auto">
                <a:spcBef>
                  <a:spcPts val="0"/>
                </a:spcBef>
                <a:spcAft>
                  <a:spcPts val="0"/>
                </a:spcAft>
                <a:defRPr/>
              </a:pPr>
              <a:t>‹#›</a:t>
            </a:fld>
            <a:endParaRPr lang="en-GB" sz="12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Lst>
  <p:hf hdr="0" ftr="0" dt="0"/>
  <p:txStyles>
    <p:titleStyle>
      <a:lvl1pPr algn="l" rtl="0" fontAlgn="base">
        <a:spcBef>
          <a:spcPct val="0"/>
        </a:spcBef>
        <a:spcAft>
          <a:spcPct val="0"/>
        </a:spcAft>
        <a:defRPr sz="2000" kern="1200">
          <a:solidFill>
            <a:srgbClr val="006A8D"/>
          </a:solidFill>
          <a:latin typeface="Arial" pitchFamily="34" charset="0"/>
          <a:ea typeface="+mj-ea"/>
          <a:cs typeface="Arial" pitchFamily="34" charset="0"/>
        </a:defRPr>
      </a:lvl1pPr>
      <a:lvl2pPr algn="l" rtl="0" fontAlgn="base">
        <a:spcBef>
          <a:spcPct val="0"/>
        </a:spcBef>
        <a:spcAft>
          <a:spcPct val="0"/>
        </a:spcAft>
        <a:defRPr sz="2000">
          <a:solidFill>
            <a:srgbClr val="006A8D"/>
          </a:solidFill>
          <a:latin typeface="Arial" charset="0"/>
          <a:cs typeface="Arial" charset="0"/>
        </a:defRPr>
      </a:lvl2pPr>
      <a:lvl3pPr algn="l" rtl="0" fontAlgn="base">
        <a:spcBef>
          <a:spcPct val="0"/>
        </a:spcBef>
        <a:spcAft>
          <a:spcPct val="0"/>
        </a:spcAft>
        <a:defRPr sz="2000">
          <a:solidFill>
            <a:srgbClr val="006A8D"/>
          </a:solidFill>
          <a:latin typeface="Arial" charset="0"/>
          <a:cs typeface="Arial" charset="0"/>
        </a:defRPr>
      </a:lvl3pPr>
      <a:lvl4pPr algn="l" rtl="0" fontAlgn="base">
        <a:spcBef>
          <a:spcPct val="0"/>
        </a:spcBef>
        <a:spcAft>
          <a:spcPct val="0"/>
        </a:spcAft>
        <a:defRPr sz="2000">
          <a:solidFill>
            <a:srgbClr val="006A8D"/>
          </a:solidFill>
          <a:latin typeface="Arial" charset="0"/>
          <a:cs typeface="Arial" charset="0"/>
        </a:defRPr>
      </a:lvl4pPr>
      <a:lvl5pPr algn="l" rtl="0" fontAlgn="base">
        <a:spcBef>
          <a:spcPct val="0"/>
        </a:spcBef>
        <a:spcAft>
          <a:spcPct val="0"/>
        </a:spcAft>
        <a:defRPr sz="2000">
          <a:solidFill>
            <a:srgbClr val="006A8D"/>
          </a:solidFill>
          <a:latin typeface="Arial" charset="0"/>
          <a:cs typeface="Arial" charset="0"/>
        </a:defRPr>
      </a:lvl5pPr>
      <a:lvl6pPr marL="457200" algn="l" rtl="0" fontAlgn="base">
        <a:spcBef>
          <a:spcPct val="0"/>
        </a:spcBef>
        <a:spcAft>
          <a:spcPct val="0"/>
        </a:spcAft>
        <a:defRPr sz="2000">
          <a:solidFill>
            <a:srgbClr val="006A8D"/>
          </a:solidFill>
          <a:latin typeface="Arial" charset="0"/>
          <a:cs typeface="Arial" charset="0"/>
        </a:defRPr>
      </a:lvl6pPr>
      <a:lvl7pPr marL="914400" algn="l" rtl="0" fontAlgn="base">
        <a:spcBef>
          <a:spcPct val="0"/>
        </a:spcBef>
        <a:spcAft>
          <a:spcPct val="0"/>
        </a:spcAft>
        <a:defRPr sz="2000">
          <a:solidFill>
            <a:srgbClr val="006A8D"/>
          </a:solidFill>
          <a:latin typeface="Arial" charset="0"/>
          <a:cs typeface="Arial" charset="0"/>
        </a:defRPr>
      </a:lvl7pPr>
      <a:lvl8pPr marL="1371600" algn="l" rtl="0" fontAlgn="base">
        <a:spcBef>
          <a:spcPct val="0"/>
        </a:spcBef>
        <a:spcAft>
          <a:spcPct val="0"/>
        </a:spcAft>
        <a:defRPr sz="2000">
          <a:solidFill>
            <a:srgbClr val="006A8D"/>
          </a:solidFill>
          <a:latin typeface="Arial" charset="0"/>
          <a:cs typeface="Arial" charset="0"/>
        </a:defRPr>
      </a:lvl8pPr>
      <a:lvl9pPr marL="1828800" algn="l" rtl="0" fontAlgn="base">
        <a:spcBef>
          <a:spcPct val="0"/>
        </a:spcBef>
        <a:spcAft>
          <a:spcPct val="0"/>
        </a:spcAft>
        <a:defRPr sz="2000">
          <a:solidFill>
            <a:srgbClr val="006A8D"/>
          </a:solidFill>
          <a:latin typeface="Arial" charset="0"/>
          <a:cs typeface="Arial" charset="0"/>
        </a:defRPr>
      </a:lvl9pPr>
    </p:titleStyle>
    <p:body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50838" y="274638"/>
            <a:ext cx="8442325" cy="706437"/>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344488" y="1600200"/>
            <a:ext cx="84486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Line 7"/>
          <p:cNvSpPr>
            <a:spLocks noChangeShapeType="1"/>
          </p:cNvSpPr>
          <p:nvPr/>
        </p:nvSpPr>
        <p:spPr bwMode="auto">
          <a:xfrm>
            <a:off x="344488" y="981075"/>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9" name="Line 7"/>
          <p:cNvSpPr>
            <a:spLocks noChangeShapeType="1"/>
          </p:cNvSpPr>
          <p:nvPr/>
        </p:nvSpPr>
        <p:spPr bwMode="auto">
          <a:xfrm>
            <a:off x="344488" y="6280150"/>
            <a:ext cx="8397875" cy="0"/>
          </a:xfrm>
          <a:prstGeom prst="line">
            <a:avLst/>
          </a:prstGeom>
          <a:noFill/>
          <a:ln w="9525">
            <a:solidFill>
              <a:srgbClr val="B7B8B1"/>
            </a:solidFill>
            <a:round/>
            <a:headEnd/>
            <a:tailEnd/>
          </a:ln>
          <a:extLst/>
        </p:spPr>
        <p:txBody>
          <a:bodyPr wrap="none" anchor="ctr"/>
          <a:lstStyle/>
          <a:p>
            <a:pPr fontAlgn="auto">
              <a:spcBef>
                <a:spcPts val="0"/>
              </a:spcBef>
              <a:spcAft>
                <a:spcPts val="0"/>
              </a:spcAft>
              <a:defRPr/>
            </a:pPr>
            <a:endParaRPr lang="en-GB" dirty="0">
              <a:solidFill>
                <a:srgbClr val="000000"/>
              </a:solidFill>
              <a:latin typeface="Arial"/>
            </a:endParaRPr>
          </a:p>
        </p:txBody>
      </p:sp>
      <p:pic>
        <p:nvPicPr>
          <p:cNvPr id="4102" name="Picture 23" descr="logo-SCOR-logo"/>
          <p:cNvPicPr>
            <a:picLocks noChangeAspect="1" noChangeArrowheads="1"/>
          </p:cNvPicPr>
          <p:nvPr/>
        </p:nvPicPr>
        <p:blipFill>
          <a:blip r:embed="rId3" cstate="print"/>
          <a:srcRect/>
          <a:stretch>
            <a:fillRect/>
          </a:stretch>
        </p:blipFill>
        <p:spPr bwMode="auto">
          <a:xfrm>
            <a:off x="344488" y="6430963"/>
            <a:ext cx="974725" cy="180975"/>
          </a:xfrm>
          <a:prstGeom prst="rect">
            <a:avLst/>
          </a:prstGeom>
          <a:noFill/>
          <a:ln w="9525">
            <a:noFill/>
            <a:miter lim="800000"/>
            <a:headEnd/>
            <a:tailEnd/>
          </a:ln>
        </p:spPr>
      </p:pic>
      <p:sp>
        <p:nvSpPr>
          <p:cNvPr id="4" name="TextBox 3"/>
          <p:cNvSpPr txBox="1"/>
          <p:nvPr/>
        </p:nvSpPr>
        <p:spPr>
          <a:xfrm>
            <a:off x="6800850" y="6430963"/>
            <a:ext cx="1992313" cy="277812"/>
          </a:xfrm>
          <a:prstGeom prst="rect">
            <a:avLst/>
          </a:prstGeom>
          <a:noFill/>
        </p:spPr>
        <p:txBody>
          <a:bodyPr rIns="0">
            <a:spAutoFit/>
          </a:bodyPr>
          <a:lstStyle/>
          <a:p>
            <a:pPr algn="r" fontAlgn="auto">
              <a:spcBef>
                <a:spcPts val="0"/>
              </a:spcBef>
              <a:spcAft>
                <a:spcPts val="0"/>
              </a:spcAft>
              <a:defRPr/>
            </a:pPr>
            <a:fld id="{E9457234-597B-490F-90DF-83626DA614F0}" type="slidenum">
              <a:rPr lang="en-GB" sz="1200">
                <a:solidFill>
                  <a:srgbClr val="006A8D"/>
                </a:solidFill>
                <a:latin typeface="Arial"/>
              </a:rPr>
              <a:pPr algn="r" fontAlgn="auto">
                <a:spcBef>
                  <a:spcPts val="0"/>
                </a:spcBef>
                <a:spcAft>
                  <a:spcPts val="0"/>
                </a:spcAft>
                <a:defRPr/>
              </a:pPr>
              <a:t>‹#›</a:t>
            </a:fld>
            <a:endParaRPr lang="en-GB" sz="1200" dirty="0">
              <a:solidFill>
                <a:srgbClr val="006A8D"/>
              </a:solidFill>
              <a:latin typeface="Arial"/>
            </a:endParaRPr>
          </a:p>
        </p:txBody>
      </p:sp>
    </p:spTree>
    <p:extLst>
      <p:ext uri="{BB962C8B-B14F-4D97-AF65-F5344CB8AC3E}">
        <p14:creationId xmlns:p14="http://schemas.microsoft.com/office/powerpoint/2010/main" val="1769471702"/>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rtl="0" fontAlgn="base">
        <a:spcBef>
          <a:spcPct val="0"/>
        </a:spcBef>
        <a:spcAft>
          <a:spcPct val="0"/>
        </a:spcAft>
        <a:defRPr sz="2000" kern="1200">
          <a:solidFill>
            <a:srgbClr val="006A8D"/>
          </a:solidFill>
          <a:latin typeface="Arial" pitchFamily="34" charset="0"/>
          <a:ea typeface="+mj-ea"/>
          <a:cs typeface="Arial" pitchFamily="34" charset="0"/>
        </a:defRPr>
      </a:lvl1pPr>
      <a:lvl2pPr algn="l" rtl="0" fontAlgn="base">
        <a:spcBef>
          <a:spcPct val="0"/>
        </a:spcBef>
        <a:spcAft>
          <a:spcPct val="0"/>
        </a:spcAft>
        <a:defRPr sz="2000">
          <a:solidFill>
            <a:srgbClr val="006A8D"/>
          </a:solidFill>
          <a:latin typeface="Arial" charset="0"/>
          <a:cs typeface="Arial" charset="0"/>
        </a:defRPr>
      </a:lvl2pPr>
      <a:lvl3pPr algn="l" rtl="0" fontAlgn="base">
        <a:spcBef>
          <a:spcPct val="0"/>
        </a:spcBef>
        <a:spcAft>
          <a:spcPct val="0"/>
        </a:spcAft>
        <a:defRPr sz="2000">
          <a:solidFill>
            <a:srgbClr val="006A8D"/>
          </a:solidFill>
          <a:latin typeface="Arial" charset="0"/>
          <a:cs typeface="Arial" charset="0"/>
        </a:defRPr>
      </a:lvl3pPr>
      <a:lvl4pPr algn="l" rtl="0" fontAlgn="base">
        <a:spcBef>
          <a:spcPct val="0"/>
        </a:spcBef>
        <a:spcAft>
          <a:spcPct val="0"/>
        </a:spcAft>
        <a:defRPr sz="2000">
          <a:solidFill>
            <a:srgbClr val="006A8D"/>
          </a:solidFill>
          <a:latin typeface="Arial" charset="0"/>
          <a:cs typeface="Arial" charset="0"/>
        </a:defRPr>
      </a:lvl4pPr>
      <a:lvl5pPr algn="l" rtl="0" fontAlgn="base">
        <a:spcBef>
          <a:spcPct val="0"/>
        </a:spcBef>
        <a:spcAft>
          <a:spcPct val="0"/>
        </a:spcAft>
        <a:defRPr sz="2000">
          <a:solidFill>
            <a:srgbClr val="006A8D"/>
          </a:solidFill>
          <a:latin typeface="Arial" charset="0"/>
          <a:cs typeface="Arial" charset="0"/>
        </a:defRPr>
      </a:lvl5pPr>
      <a:lvl6pPr marL="457200" algn="l" rtl="0" fontAlgn="base">
        <a:spcBef>
          <a:spcPct val="0"/>
        </a:spcBef>
        <a:spcAft>
          <a:spcPct val="0"/>
        </a:spcAft>
        <a:defRPr sz="2000">
          <a:solidFill>
            <a:srgbClr val="006A8D"/>
          </a:solidFill>
          <a:latin typeface="Arial" charset="0"/>
          <a:cs typeface="Arial" charset="0"/>
        </a:defRPr>
      </a:lvl6pPr>
      <a:lvl7pPr marL="914400" algn="l" rtl="0" fontAlgn="base">
        <a:spcBef>
          <a:spcPct val="0"/>
        </a:spcBef>
        <a:spcAft>
          <a:spcPct val="0"/>
        </a:spcAft>
        <a:defRPr sz="2000">
          <a:solidFill>
            <a:srgbClr val="006A8D"/>
          </a:solidFill>
          <a:latin typeface="Arial" charset="0"/>
          <a:cs typeface="Arial" charset="0"/>
        </a:defRPr>
      </a:lvl7pPr>
      <a:lvl8pPr marL="1371600" algn="l" rtl="0" fontAlgn="base">
        <a:spcBef>
          <a:spcPct val="0"/>
        </a:spcBef>
        <a:spcAft>
          <a:spcPct val="0"/>
        </a:spcAft>
        <a:defRPr sz="2000">
          <a:solidFill>
            <a:srgbClr val="006A8D"/>
          </a:solidFill>
          <a:latin typeface="Arial" charset="0"/>
          <a:cs typeface="Arial" charset="0"/>
        </a:defRPr>
      </a:lvl8pPr>
      <a:lvl9pPr marL="1828800" algn="l" rtl="0" fontAlgn="base">
        <a:spcBef>
          <a:spcPct val="0"/>
        </a:spcBef>
        <a:spcAft>
          <a:spcPct val="0"/>
        </a:spcAft>
        <a:defRPr sz="2000">
          <a:solidFill>
            <a:srgbClr val="006A8D"/>
          </a:solidFill>
          <a:latin typeface="Arial" charset="0"/>
          <a:cs typeface="Arial" charset="0"/>
        </a:defRPr>
      </a:lvl9pPr>
    </p:titleStyle>
    <p:body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docid=sHW4rtwI6Iw9XM&amp;tbnid=F7McVy7jgaClpM:&amp;ved=0CAUQjRw&amp;url=http://michiganbluff.olx.com/new-apple-laptops-13-inch-macbook-13-inch-macbook-pro-and-15-inch-macbook-pro-iid-467526768&amp;ei=NphzU42QII_1yAOtlYC4Aw&amp;bvm=bv.66699033,d.bGQ&amp;psig=AFQjCNGQ82BBTScne6n-rk4qnhXcGutV3Q&amp;ust=1400170924152488"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www.gfsi.ey.co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idx="4294967295"/>
          </p:nvPr>
        </p:nvSpPr>
        <p:spPr>
          <a:xfrm>
            <a:off x="349250" y="2568466"/>
            <a:ext cx="8261350" cy="646331"/>
          </a:xfrm>
        </p:spPr>
        <p:txBody>
          <a:bodyPr wrap="square">
            <a:spAutoFit/>
          </a:bodyPr>
          <a:lstStyle/>
          <a:p>
            <a:r>
              <a:rPr lang="en-US" sz="3600" dirty="0" smtClean="0">
                <a:solidFill>
                  <a:schemeClr val="tx2"/>
                </a:solidFill>
                <a:latin typeface="Arial" charset="0"/>
                <a:cs typeface="Arial" charset="0"/>
              </a:rPr>
              <a:t>IFRS 4 Phase II: L’oeuvre au noir</a:t>
            </a:r>
          </a:p>
        </p:txBody>
      </p:sp>
      <p:sp>
        <p:nvSpPr>
          <p:cNvPr id="17410" name="Rectangle 3"/>
          <p:cNvSpPr>
            <a:spLocks noGrp="1" noChangeArrowheads="1"/>
          </p:cNvSpPr>
          <p:nvPr>
            <p:ph type="subTitle" idx="4294967295"/>
          </p:nvPr>
        </p:nvSpPr>
        <p:spPr bwMode="auto">
          <a:xfrm>
            <a:off x="349250" y="3683000"/>
            <a:ext cx="5870575" cy="1023938"/>
          </a:xfrm>
          <a:prstGeom prst="rect">
            <a:avLst/>
          </a:prstGeom>
          <a:noFill/>
          <a:ln>
            <a:miter lim="800000"/>
            <a:headEnd/>
            <a:tailEnd/>
          </a:ln>
        </p:spPr>
        <p:txBody>
          <a:bodyPr/>
          <a:lstStyle/>
          <a:p>
            <a:pPr marL="0" indent="0">
              <a:lnSpc>
                <a:spcPct val="80000"/>
              </a:lnSpc>
              <a:buFont typeface="Wingdings" pitchFamily="2" charset="2"/>
              <a:buNone/>
            </a:pPr>
            <a:endParaRPr lang="fr-FR" sz="2800" dirty="0" smtClean="0">
              <a:solidFill>
                <a:schemeClr val="bg2"/>
              </a:solidFill>
              <a:latin typeface="Arial" charset="0"/>
              <a:cs typeface="Arial" charset="0"/>
            </a:endParaRPr>
          </a:p>
          <a:p>
            <a:pPr marL="0" indent="0">
              <a:lnSpc>
                <a:spcPct val="80000"/>
              </a:lnSpc>
              <a:buFont typeface="Wingdings" pitchFamily="2" charset="2"/>
              <a:buNone/>
            </a:pPr>
            <a:r>
              <a:rPr lang="fr-FR" sz="2800" dirty="0" smtClean="0">
                <a:solidFill>
                  <a:schemeClr val="bg2"/>
                </a:solidFill>
                <a:latin typeface="Arial" charset="0"/>
                <a:cs typeface="Arial" charset="0"/>
              </a:rPr>
              <a:t>10</a:t>
            </a:r>
            <a:r>
              <a:rPr lang="fr-FR" sz="2800" baseline="30000" dirty="0" smtClean="0">
                <a:solidFill>
                  <a:schemeClr val="bg2"/>
                </a:solidFill>
                <a:latin typeface="Arial" charset="0"/>
                <a:cs typeface="Arial" charset="0"/>
              </a:rPr>
              <a:t>th</a:t>
            </a:r>
            <a:r>
              <a:rPr lang="fr-FR" sz="2800" dirty="0" smtClean="0">
                <a:solidFill>
                  <a:schemeClr val="bg2"/>
                </a:solidFill>
                <a:latin typeface="Arial" charset="0"/>
                <a:cs typeface="Arial" charset="0"/>
              </a:rPr>
              <a:t>  Novembre 2014</a:t>
            </a:r>
          </a:p>
        </p:txBody>
      </p:sp>
      <p:sp>
        <p:nvSpPr>
          <p:cNvPr id="4" name="Rectangle 3"/>
          <p:cNvSpPr txBox="1">
            <a:spLocks noChangeArrowheads="1"/>
          </p:cNvSpPr>
          <p:nvPr/>
        </p:nvSpPr>
        <p:spPr bwMode="auto">
          <a:xfrm>
            <a:off x="298450" y="4670457"/>
            <a:ext cx="5870575" cy="990600"/>
          </a:xfrm>
          <a:prstGeom prst="rect">
            <a:avLst/>
          </a:prstGeom>
          <a:noFill/>
          <a:ln>
            <a:miter lim="800000"/>
            <a:headEnd/>
            <a:tailEnd/>
          </a:ln>
        </p:spPr>
        <p:txBody>
          <a:bodyPr/>
          <a:lst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charset="0"/>
              <a:buNone/>
            </a:pPr>
            <a:endParaRPr lang="en-US" sz="2400" dirty="0" smtClean="0">
              <a:solidFill>
                <a:schemeClr val="bg2"/>
              </a:solidFill>
              <a:latin typeface="Arial" charset="0"/>
              <a:cs typeface="Arial" charset="0"/>
            </a:endParaRPr>
          </a:p>
          <a:p>
            <a:pPr marL="0" indent="0">
              <a:lnSpc>
                <a:spcPct val="80000"/>
              </a:lnSpc>
              <a:buFont typeface="Arial" charset="0"/>
              <a:buNone/>
            </a:pPr>
            <a:r>
              <a:rPr lang="en-US" sz="2000" dirty="0" smtClean="0">
                <a:solidFill>
                  <a:schemeClr val="bg2"/>
                </a:solidFill>
                <a:latin typeface="Arial" charset="0"/>
                <a:cs typeface="Arial" charset="0"/>
              </a:rPr>
              <a:t>Guy Castagnoli / Eric Dal Moro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75" name="Group 23"/>
          <p:cNvGraphicFramePr>
            <a:graphicFrameLocks noGrp="1"/>
          </p:cNvGraphicFramePr>
          <p:nvPr>
            <p:extLst>
              <p:ext uri="{D42A27DB-BD31-4B8C-83A1-F6EECF244321}">
                <p14:modId xmlns:p14="http://schemas.microsoft.com/office/powerpoint/2010/main" val="1883664134"/>
              </p:ext>
            </p:extLst>
          </p:nvPr>
        </p:nvGraphicFramePr>
        <p:xfrm>
          <a:off x="608642" y="1262614"/>
          <a:ext cx="7670800" cy="2574729"/>
        </p:xfrm>
        <a:graphic>
          <a:graphicData uri="http://schemas.openxmlformats.org/drawingml/2006/table">
            <a:tbl>
              <a:tblPr/>
              <a:tblGrid>
                <a:gridCol w="530225"/>
                <a:gridCol w="7140575"/>
              </a:tblGrid>
              <a:tr h="4587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1</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rPr>
                        <a:t>IFRS 4 Phase 2 – A new comprehensive accounting standard</a:t>
                      </a:r>
                      <a:endPar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endParaRP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619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rPr>
                        <a:t>2</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rPr>
                        <a:t>IFRS 4 Phase 2 – Introduction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r>
              <a:tr h="4572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3</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Risk Adjustment Margin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4</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Challenges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5</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Example</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6</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Conclusion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152740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Building Block </a:t>
            </a:r>
            <a:r>
              <a:rPr lang="en-GB" dirty="0" smtClean="0"/>
              <a:t>Approach</a:t>
            </a:r>
            <a:r>
              <a:rPr lang="fr-FR" dirty="0" smtClean="0"/>
              <a:t> (BBA)</a:t>
            </a:r>
            <a:endParaRPr lang="fr-FR" dirty="0"/>
          </a:p>
        </p:txBody>
      </p:sp>
      <p:sp>
        <p:nvSpPr>
          <p:cNvPr id="3" name="Espace réservé du contenu 2"/>
          <p:cNvSpPr>
            <a:spLocks noGrp="1"/>
          </p:cNvSpPr>
          <p:nvPr>
            <p:ph idx="1"/>
          </p:nvPr>
        </p:nvSpPr>
        <p:spPr>
          <a:xfrm>
            <a:off x="385408" y="1020481"/>
            <a:ext cx="8448675" cy="4765899"/>
          </a:xfrm>
        </p:spPr>
        <p:txBody>
          <a:bodyPr/>
          <a:lstStyle/>
          <a:p>
            <a:pPr lvl="0"/>
            <a:r>
              <a:rPr lang="en-US" dirty="0"/>
              <a:t>This approach is relevant for insurance contracts with a coverage period of more than one </a:t>
            </a:r>
            <a:r>
              <a:rPr lang="en-US" dirty="0" smtClean="0"/>
              <a:t>year</a:t>
            </a:r>
          </a:p>
          <a:p>
            <a:pPr lvl="0"/>
            <a:r>
              <a:rPr lang="en-US" dirty="0" smtClean="0"/>
              <a:t>Entities required to measure their insurance contracts using the current measurement model, where current estimates are re-estimated every reporting period</a:t>
            </a:r>
          </a:p>
          <a:p>
            <a:endParaRPr lang="en-US" dirty="0"/>
          </a:p>
        </p:txBody>
      </p:sp>
      <p:graphicFrame>
        <p:nvGraphicFramePr>
          <p:cNvPr id="4" name="Diagram 4"/>
          <p:cNvGraphicFramePr/>
          <p:nvPr>
            <p:extLst>
              <p:ext uri="{D42A27DB-BD31-4B8C-83A1-F6EECF244321}">
                <p14:modId xmlns:p14="http://schemas.microsoft.com/office/powerpoint/2010/main" val="4041549071"/>
              </p:ext>
            </p:extLst>
          </p:nvPr>
        </p:nvGraphicFramePr>
        <p:xfrm>
          <a:off x="612117" y="1760788"/>
          <a:ext cx="8819049" cy="4288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64495" y="1836358"/>
            <a:ext cx="553998" cy="2146194"/>
          </a:xfrm>
          <a:prstGeom prst="rect">
            <a:avLst/>
          </a:prstGeom>
          <a:solidFill>
            <a:schemeClr val="accent3">
              <a:lumMod val="60000"/>
              <a:lumOff val="40000"/>
            </a:schemeClr>
          </a:solidFill>
          <a:ln w="38100">
            <a:solidFill>
              <a:schemeClr val="tx2">
                <a:lumMod val="75000"/>
              </a:schemeClr>
            </a:solidFill>
          </a:ln>
        </p:spPr>
        <p:txBody>
          <a:bodyPr vert="vert270" wrap="square" rtlCol="0">
            <a:spAutoFit/>
          </a:bodyPr>
          <a:lstStyle/>
          <a:p>
            <a:pPr algn="ctr"/>
            <a:r>
              <a:rPr lang="en-GB" sz="2400" dirty="0" smtClean="0">
                <a:solidFill>
                  <a:schemeClr val="tx2">
                    <a:lumMod val="75000"/>
                  </a:schemeClr>
                </a:solidFill>
              </a:rPr>
              <a:t>Best estimate</a:t>
            </a:r>
            <a:endParaRPr lang="en-GB" sz="2400" dirty="0">
              <a:solidFill>
                <a:schemeClr val="tx2">
                  <a:lumMod val="75000"/>
                </a:schemeClr>
              </a:solidFill>
            </a:endParaRPr>
          </a:p>
        </p:txBody>
      </p:sp>
      <p:sp>
        <p:nvSpPr>
          <p:cNvPr id="7" name="TextBox 6"/>
          <p:cNvSpPr txBox="1"/>
          <p:nvPr/>
        </p:nvSpPr>
        <p:spPr>
          <a:xfrm>
            <a:off x="264495" y="4065680"/>
            <a:ext cx="553998" cy="1935854"/>
          </a:xfrm>
          <a:prstGeom prst="rect">
            <a:avLst/>
          </a:prstGeom>
          <a:solidFill>
            <a:schemeClr val="bg2"/>
          </a:solidFill>
          <a:ln w="38100">
            <a:solidFill>
              <a:schemeClr val="tx2">
                <a:lumMod val="75000"/>
              </a:schemeClr>
            </a:solidFill>
          </a:ln>
        </p:spPr>
        <p:txBody>
          <a:bodyPr vert="vert270" wrap="square" rtlCol="0">
            <a:spAutoFit/>
          </a:bodyPr>
          <a:lstStyle/>
          <a:p>
            <a:pPr algn="ctr"/>
            <a:r>
              <a:rPr lang="en-GB" sz="2400" dirty="0" smtClean="0">
                <a:solidFill>
                  <a:schemeClr val="tx2">
                    <a:lumMod val="75000"/>
                  </a:schemeClr>
                </a:solidFill>
              </a:rPr>
              <a:t>Margins</a:t>
            </a:r>
            <a:endParaRPr lang="en-GB" sz="2400" dirty="0">
              <a:solidFill>
                <a:schemeClr val="tx2">
                  <a:lumMod val="75000"/>
                </a:schemeClr>
              </a:solidFill>
            </a:endParaRPr>
          </a:p>
        </p:txBody>
      </p:sp>
    </p:spTree>
    <p:extLst>
      <p:ext uri="{BB962C8B-B14F-4D97-AF65-F5344CB8AC3E}">
        <p14:creationId xmlns:p14="http://schemas.microsoft.com/office/powerpoint/2010/main" val="833836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Impact of IFRS </a:t>
            </a:r>
            <a:r>
              <a:rPr lang="en-US" b="1" dirty="0"/>
              <a:t>15 “Revenue from contracts with customers”</a:t>
            </a:r>
            <a:endParaRPr lang="en-US" dirty="0"/>
          </a:p>
        </p:txBody>
      </p:sp>
      <p:sp>
        <p:nvSpPr>
          <p:cNvPr id="4" name="Content Placeholder 1"/>
          <p:cNvSpPr>
            <a:spLocks noGrp="1"/>
          </p:cNvSpPr>
          <p:nvPr>
            <p:ph idx="1"/>
          </p:nvPr>
        </p:nvSpPr>
        <p:spPr>
          <a:xfrm>
            <a:off x="0" y="996822"/>
            <a:ext cx="8958263" cy="4614355"/>
          </a:xfrm>
        </p:spPr>
        <p:txBody>
          <a:bodyPr/>
          <a:lstStyle/>
          <a:p>
            <a:pPr marL="0" indent="0">
              <a:buNone/>
            </a:pPr>
            <a:r>
              <a:rPr lang="en-US" sz="2000" dirty="0" smtClean="0"/>
              <a:t>    IFRS 15 introduces </a:t>
            </a:r>
            <a:r>
              <a:rPr lang="en-US" sz="2000" b="1" dirty="0" smtClean="0"/>
              <a:t>a new concept of revenue</a:t>
            </a:r>
            <a:r>
              <a:rPr lang="en-US" sz="2000" dirty="0" smtClean="0"/>
              <a:t> </a:t>
            </a:r>
            <a:r>
              <a:rPr lang="en-US" sz="2000" b="1" dirty="0" smtClean="0"/>
              <a:t>:</a:t>
            </a:r>
            <a:r>
              <a:rPr lang="en-US" sz="2000" dirty="0" smtClean="0"/>
              <a:t>  revenue now emerges </a:t>
            </a:r>
            <a:br>
              <a:rPr lang="en-US" sz="2000" dirty="0" smtClean="0"/>
            </a:br>
            <a:r>
              <a:rPr lang="en-US" sz="2000" dirty="0" smtClean="0"/>
              <a:t>    with the fulfillment of so-called </a:t>
            </a:r>
            <a:r>
              <a:rPr lang="en-US" sz="2000" b="1" dirty="0" smtClean="0"/>
              <a:t>“performance obligations”</a:t>
            </a:r>
            <a:br>
              <a:rPr lang="en-US" sz="2000" b="1" dirty="0" smtClean="0"/>
            </a:br>
            <a:endParaRPr lang="en-US" sz="2000" b="1" dirty="0" smtClean="0"/>
          </a:p>
          <a:p>
            <a:pPr lvl="1"/>
            <a:r>
              <a:rPr lang="en-US" sz="2000" dirty="0"/>
              <a:t>traditional non-life UPR (unearned premium reserve) compatible</a:t>
            </a:r>
            <a:br>
              <a:rPr lang="en-US" sz="2000" dirty="0"/>
            </a:br>
            <a:endParaRPr lang="en-US" sz="2000" b="1" dirty="0"/>
          </a:p>
          <a:p>
            <a:pPr lvl="1"/>
            <a:r>
              <a:rPr lang="en-US" sz="2000" dirty="0" smtClean="0"/>
              <a:t>although insurance is scoped out of IFRS 15, insurance contract revenue according to IFRS 4 Phase 2 will be consistent with IFRS 15</a:t>
            </a:r>
            <a:br>
              <a:rPr lang="en-US" sz="2000" dirty="0" smtClean="0"/>
            </a:br>
            <a:endParaRPr lang="en-US" sz="2000" dirty="0" smtClean="0"/>
          </a:p>
          <a:p>
            <a:pPr lvl="1"/>
            <a:r>
              <a:rPr lang="en-US" sz="2000" dirty="0" smtClean="0"/>
              <a:t>while fees for investment management services give rise to revenue, receiving customer deposits does </a:t>
            </a:r>
            <a:r>
              <a:rPr lang="en-US" sz="2000" i="1" dirty="0" smtClean="0"/>
              <a:t>not </a:t>
            </a:r>
            <a:r>
              <a:rPr lang="en-US" sz="2000" dirty="0" smtClean="0"/>
              <a:t>!</a:t>
            </a:r>
            <a:r>
              <a:rPr lang="en-US" sz="2000" i="1" dirty="0" smtClean="0"/>
              <a:t/>
            </a:r>
            <a:br>
              <a:rPr lang="en-US" sz="2000" i="1" dirty="0" smtClean="0"/>
            </a:br>
            <a:endParaRPr lang="en-US" sz="2000" dirty="0" smtClean="0"/>
          </a:p>
          <a:p>
            <a:pPr lvl="1"/>
            <a:r>
              <a:rPr lang="en-US" sz="2000" dirty="0" smtClean="0"/>
              <a:t>for insurance contracts, this implies that investment components of premiums and claims no longer flow through P&amp;L</a:t>
            </a:r>
          </a:p>
          <a:p>
            <a:pPr lvl="1"/>
            <a:endParaRPr lang="en-US" sz="2000" dirty="0" smtClean="0"/>
          </a:p>
          <a:p>
            <a:pPr lvl="1"/>
            <a:r>
              <a:rPr lang="en-US" sz="2000" dirty="0" smtClean="0"/>
              <a:t>the result is a form of </a:t>
            </a:r>
            <a:r>
              <a:rPr lang="en-US" sz="2000" b="1" dirty="0" smtClean="0"/>
              <a:t>deposit accounting</a:t>
            </a:r>
            <a:r>
              <a:rPr lang="en-US" sz="2000" dirty="0" smtClean="0"/>
              <a:t> for insurance contracts</a:t>
            </a:r>
          </a:p>
          <a:p>
            <a:endParaRPr lang="en-US" sz="2000" b="1" dirty="0" smtClean="0"/>
          </a:p>
          <a:p>
            <a:pPr lvl="1"/>
            <a:endParaRPr lang="en-US" sz="2000" b="1" dirty="0" smtClean="0"/>
          </a:p>
          <a:p>
            <a:pPr marL="0" indent="0">
              <a:buNone/>
            </a:pPr>
            <a:endParaRPr lang="en-US" sz="2000" dirty="0" smtClean="0"/>
          </a:p>
          <a:p>
            <a:pPr lvl="1"/>
            <a:endParaRPr lang="en-US" sz="2000" dirty="0"/>
          </a:p>
          <a:p>
            <a:endParaRPr lang="en-US" sz="2400" dirty="0" smtClean="0"/>
          </a:p>
        </p:txBody>
      </p:sp>
    </p:spTree>
    <p:extLst>
      <p:ext uri="{BB962C8B-B14F-4D97-AF65-F5344CB8AC3E}">
        <p14:creationId xmlns:p14="http://schemas.microsoft.com/office/powerpoint/2010/main" val="2340929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New Format of Insurance Companies’ Income Statement</a:t>
            </a:r>
            <a:endParaRPr lang="en-US" b="1" dirty="0"/>
          </a:p>
        </p:txBody>
      </p:sp>
      <p:sp>
        <p:nvSpPr>
          <p:cNvPr id="4" name="Content Placeholder 1"/>
          <p:cNvSpPr>
            <a:spLocks noGrp="1"/>
          </p:cNvSpPr>
          <p:nvPr>
            <p:ph idx="1"/>
          </p:nvPr>
        </p:nvSpPr>
        <p:spPr>
          <a:xfrm>
            <a:off x="-42864" y="1011110"/>
            <a:ext cx="9258300" cy="5332540"/>
          </a:xfrm>
        </p:spPr>
        <p:txBody>
          <a:bodyPr/>
          <a:lstStyle/>
          <a:p>
            <a:r>
              <a:rPr lang="en-US" sz="2000" b="1" dirty="0"/>
              <a:t>Components of  insurance contract revenue (top line):</a:t>
            </a:r>
          </a:p>
          <a:p>
            <a:pPr lvl="1"/>
            <a:r>
              <a:rPr lang="en-US" sz="2000" dirty="0"/>
              <a:t>prospective current estimate of claims and services (ex investment comp)</a:t>
            </a:r>
          </a:p>
          <a:p>
            <a:pPr lvl="1"/>
            <a:r>
              <a:rPr lang="en-US" sz="2000" dirty="0"/>
              <a:t>change in the risk adjustment</a:t>
            </a:r>
          </a:p>
          <a:p>
            <a:pPr lvl="1"/>
            <a:r>
              <a:rPr lang="en-US" sz="2000" dirty="0"/>
              <a:t>amortization of the CSM</a:t>
            </a:r>
          </a:p>
          <a:p>
            <a:pPr lvl="1"/>
            <a:r>
              <a:rPr lang="en-US" sz="2000" dirty="0"/>
              <a:t>allocation to reporting period of acquisition expenses spread out over the coverage </a:t>
            </a:r>
            <a:r>
              <a:rPr lang="en-US" sz="2000" dirty="0" smtClean="0"/>
              <a:t>period</a:t>
            </a:r>
            <a:endParaRPr lang="en-US" sz="2000" dirty="0"/>
          </a:p>
          <a:p>
            <a:endParaRPr lang="en-US" sz="2000" b="1" dirty="0" smtClean="0"/>
          </a:p>
          <a:p>
            <a:r>
              <a:rPr lang="en-US" sz="2000" b="1" dirty="0" smtClean="0"/>
              <a:t>Other items in the Profit and Loss Statement</a:t>
            </a:r>
          </a:p>
          <a:p>
            <a:pPr lvl="1"/>
            <a:r>
              <a:rPr lang="en-US" sz="2000" dirty="0" smtClean="0"/>
              <a:t>actual claims and service expenses (ex investment components)</a:t>
            </a:r>
          </a:p>
          <a:p>
            <a:pPr lvl="1"/>
            <a:r>
              <a:rPr lang="en-US" sz="2000" dirty="0" smtClean="0"/>
              <a:t>changes in estimates of future cash flows that don’t adjust the CSM</a:t>
            </a:r>
            <a:br>
              <a:rPr lang="en-US" sz="2000" dirty="0" smtClean="0"/>
            </a:br>
            <a:r>
              <a:rPr lang="en-US" sz="2000" dirty="0" smtClean="0"/>
              <a:t>(claim reserves, onerous contracts)</a:t>
            </a:r>
          </a:p>
          <a:p>
            <a:pPr lvl="1"/>
            <a:r>
              <a:rPr lang="en-US" sz="2000" dirty="0" smtClean="0"/>
              <a:t>interest expense (locked-in yield curve w/non-par business, unless FVPL)</a:t>
            </a:r>
            <a:br>
              <a:rPr lang="en-US" sz="2000" dirty="0" smtClean="0"/>
            </a:br>
            <a:endParaRPr lang="en-US" sz="2000" dirty="0" smtClean="0"/>
          </a:p>
          <a:p>
            <a:r>
              <a:rPr lang="en-US" sz="2000" b="1" dirty="0" smtClean="0"/>
              <a:t>Other Comprehensive Income (when the FVPL option is not elected)</a:t>
            </a:r>
          </a:p>
          <a:p>
            <a:pPr lvl="1"/>
            <a:r>
              <a:rPr lang="en-US" sz="2000" dirty="0" smtClean="0"/>
              <a:t>movements in liability due to yield curve change</a:t>
            </a:r>
            <a:br>
              <a:rPr lang="en-US" sz="2000" dirty="0" smtClean="0"/>
            </a:br>
            <a:endParaRPr lang="en-US" sz="2000" dirty="0" smtClean="0"/>
          </a:p>
          <a:p>
            <a:pPr lvl="1"/>
            <a:endParaRPr lang="en-US" sz="2000" dirty="0" smtClean="0"/>
          </a:p>
          <a:p>
            <a:pPr lvl="1"/>
            <a:endParaRPr lang="en-US" sz="2000" b="1" dirty="0" smtClean="0"/>
          </a:p>
          <a:p>
            <a:pPr marL="0" indent="0">
              <a:buNone/>
            </a:pPr>
            <a:endParaRPr lang="en-US" sz="2000" dirty="0" smtClean="0"/>
          </a:p>
          <a:p>
            <a:pPr lvl="1"/>
            <a:endParaRPr lang="en-US" sz="2000" dirty="0"/>
          </a:p>
          <a:p>
            <a:endParaRPr lang="en-US" sz="2400" dirty="0" smtClean="0"/>
          </a:p>
        </p:txBody>
      </p:sp>
    </p:spTree>
    <p:extLst>
      <p:ext uri="{BB962C8B-B14F-4D97-AF65-F5344CB8AC3E}">
        <p14:creationId xmlns:p14="http://schemas.microsoft.com/office/powerpoint/2010/main" val="2050073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t>Two Accounting Policy Variants for the Income Statement</a:t>
            </a:r>
            <a:endParaRPr lang="en-US" b="1" dirty="0"/>
          </a:p>
        </p:txBody>
      </p:sp>
      <p:sp>
        <p:nvSpPr>
          <p:cNvPr id="4" name="Content Placeholder 1"/>
          <p:cNvSpPr>
            <a:spLocks noGrp="1"/>
          </p:cNvSpPr>
          <p:nvPr>
            <p:ph idx="1"/>
          </p:nvPr>
        </p:nvSpPr>
        <p:spPr>
          <a:xfrm>
            <a:off x="0" y="1171575"/>
            <a:ext cx="9258300" cy="5272086"/>
          </a:xfrm>
        </p:spPr>
        <p:txBody>
          <a:bodyPr/>
          <a:lstStyle/>
          <a:p>
            <a:r>
              <a:rPr lang="en-US" sz="2000" b="1" dirty="0" smtClean="0"/>
              <a:t>FVPL option: </a:t>
            </a:r>
            <a:r>
              <a:rPr lang="en-US" sz="2000" i="1" dirty="0" smtClean="0"/>
              <a:t>all </a:t>
            </a:r>
            <a:r>
              <a:rPr lang="en-US" sz="2000" dirty="0" smtClean="0"/>
              <a:t>changes of insurance contract liability flow through P&amp;L</a:t>
            </a:r>
          </a:p>
          <a:p>
            <a:pPr lvl="2"/>
            <a:r>
              <a:rPr lang="en-US" sz="2000" dirty="0" smtClean="0"/>
              <a:t>well-suited for unit-linked business</a:t>
            </a:r>
            <a:br>
              <a:rPr lang="en-US" sz="2000" dirty="0" smtClean="0"/>
            </a:br>
            <a:endParaRPr lang="en-US" sz="2000" dirty="0" smtClean="0"/>
          </a:p>
          <a:p>
            <a:r>
              <a:rPr lang="en-US" sz="2000" b="1" dirty="0" smtClean="0"/>
              <a:t>FVOCI: </a:t>
            </a:r>
            <a:r>
              <a:rPr lang="en-US" sz="2000" dirty="0" smtClean="0"/>
              <a:t>analogous to former FAS 115’s “available for sale” investment classification for bonds</a:t>
            </a:r>
            <a:r>
              <a:rPr lang="en-US" sz="2000" dirty="0"/>
              <a:t>, </a:t>
            </a:r>
            <a:r>
              <a:rPr lang="en-US" sz="2000" dirty="0" smtClean="0"/>
              <a:t>however, on the liability side of the B/S</a:t>
            </a:r>
          </a:p>
          <a:p>
            <a:pPr lvl="2"/>
            <a:r>
              <a:rPr lang="en-US" sz="2000" dirty="0" smtClean="0"/>
              <a:t>applicable </a:t>
            </a:r>
            <a:r>
              <a:rPr lang="en-US" sz="2000" dirty="0"/>
              <a:t>to </a:t>
            </a:r>
            <a:r>
              <a:rPr lang="en-US" sz="2000" dirty="0" smtClean="0"/>
              <a:t>non-par business</a:t>
            </a:r>
          </a:p>
          <a:p>
            <a:pPr lvl="2"/>
            <a:r>
              <a:rPr lang="en-US" sz="2000" dirty="0" smtClean="0"/>
              <a:t>arguably </a:t>
            </a:r>
            <a:r>
              <a:rPr lang="en-US" sz="2000" dirty="0"/>
              <a:t>suited for traditional life business when bonds are valued according to IFRS 9 FVOCI</a:t>
            </a:r>
            <a:r>
              <a:rPr lang="en-US" sz="2000" dirty="0" smtClean="0"/>
              <a:t>.</a:t>
            </a:r>
          </a:p>
          <a:p>
            <a:pPr lvl="2"/>
            <a:r>
              <a:rPr lang="en-US" sz="2000" dirty="0" smtClean="0"/>
              <a:t>interest expense on insurance contract liability is based on locked-in yield curve and flows through P&amp;L</a:t>
            </a:r>
          </a:p>
          <a:p>
            <a:pPr lvl="2"/>
            <a:r>
              <a:rPr lang="en-US" sz="2000" dirty="0" smtClean="0"/>
              <a:t>residual change of liability measurement </a:t>
            </a:r>
            <a:r>
              <a:rPr lang="en-US" sz="2000" i="1" dirty="0" smtClean="0"/>
              <a:t>due to yield curve change</a:t>
            </a:r>
            <a:r>
              <a:rPr lang="en-US" sz="2000" dirty="0" smtClean="0"/>
              <a:t> goes through OCI (Other Comprehensive Income)</a:t>
            </a:r>
          </a:p>
          <a:p>
            <a:pPr lvl="2"/>
            <a:endParaRPr lang="en-US" sz="2000" dirty="0"/>
          </a:p>
          <a:p>
            <a:r>
              <a:rPr lang="en-US" sz="2000" dirty="0" smtClean="0"/>
              <a:t>Comparability assured through common disclosures </a:t>
            </a:r>
          </a:p>
          <a:p>
            <a:pPr lvl="2"/>
            <a:endParaRPr lang="en-US" sz="2000" dirty="0" smtClean="0"/>
          </a:p>
          <a:p>
            <a:pPr lvl="1"/>
            <a:endParaRPr lang="en-US" sz="2000" b="1" dirty="0" smtClean="0"/>
          </a:p>
          <a:p>
            <a:pPr lvl="1"/>
            <a:endParaRPr lang="en-US" sz="2000" b="1" dirty="0" smtClean="0"/>
          </a:p>
          <a:p>
            <a:pPr marL="0" indent="0">
              <a:buNone/>
            </a:pPr>
            <a:endParaRPr lang="en-US" sz="2000" dirty="0" smtClean="0"/>
          </a:p>
          <a:p>
            <a:pPr lvl="1"/>
            <a:endParaRPr lang="en-US" sz="2000" dirty="0"/>
          </a:p>
          <a:p>
            <a:endParaRPr lang="en-US" sz="2400" dirty="0" smtClean="0"/>
          </a:p>
        </p:txBody>
      </p:sp>
    </p:spTree>
    <p:extLst>
      <p:ext uri="{BB962C8B-B14F-4D97-AF65-F5344CB8AC3E}">
        <p14:creationId xmlns:p14="http://schemas.microsoft.com/office/powerpoint/2010/main" val="265253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Contractual Service Margin: A non-life example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95" y="1515289"/>
            <a:ext cx="6029053" cy="375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58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Contractual Service Margin: Endowment Insurance Zero-Profit-at-Issue</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1556758723"/>
              </p:ext>
            </p:extLst>
          </p:nvPr>
        </p:nvGraphicFramePr>
        <p:xfrm>
          <a:off x="196644" y="963562"/>
          <a:ext cx="8868698" cy="5466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327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Contractual Service Margin: Amortization of CSM in the first four years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30153291"/>
              </p:ext>
            </p:extLst>
          </p:nvPr>
        </p:nvGraphicFramePr>
        <p:xfrm>
          <a:off x="501445" y="1268361"/>
          <a:ext cx="8160774" cy="4925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21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Contractual Service Margin: Currently Decided Features</a:t>
            </a:r>
            <a:endParaRPr lang="en-US" dirty="0"/>
          </a:p>
        </p:txBody>
      </p:sp>
      <p:sp>
        <p:nvSpPr>
          <p:cNvPr id="4" name="Content Placeholder 1"/>
          <p:cNvSpPr>
            <a:spLocks noGrp="1"/>
          </p:cNvSpPr>
          <p:nvPr>
            <p:ph idx="1"/>
          </p:nvPr>
        </p:nvSpPr>
        <p:spPr>
          <a:xfrm>
            <a:off x="110359" y="1239710"/>
            <a:ext cx="9033641" cy="4614355"/>
          </a:xfrm>
        </p:spPr>
        <p:txBody>
          <a:bodyPr/>
          <a:lstStyle/>
          <a:p>
            <a:r>
              <a:rPr lang="en-US" sz="2000" dirty="0" smtClean="0"/>
              <a:t>Locked-in yield curve </a:t>
            </a:r>
          </a:p>
          <a:p>
            <a:pPr lvl="1"/>
            <a:r>
              <a:rPr lang="en-US" sz="2000" dirty="0" smtClean="0"/>
              <a:t>allows splitting of earnings into investment and underwriting income</a:t>
            </a:r>
            <a:br>
              <a:rPr lang="en-US" sz="2000" dirty="0" smtClean="0"/>
            </a:br>
            <a:endParaRPr lang="en-US" sz="2000" dirty="0" smtClean="0"/>
          </a:p>
          <a:p>
            <a:r>
              <a:rPr lang="en-US" sz="2000" dirty="0" smtClean="0"/>
              <a:t>Adjustment of the CSM for changes in expected cash flows for future coverage </a:t>
            </a:r>
            <a:r>
              <a:rPr lang="en-US" sz="1600" dirty="0" smtClean="0"/>
              <a:t>(this excludes changes in expected claim reserve cash flows)</a:t>
            </a:r>
            <a:br>
              <a:rPr lang="en-US" sz="1600" dirty="0" smtClean="0"/>
            </a:br>
            <a:endParaRPr lang="en-US" sz="2000" dirty="0" smtClean="0"/>
          </a:p>
          <a:p>
            <a:r>
              <a:rPr lang="en-US" sz="2000" dirty="0" smtClean="0"/>
              <a:t>Adjustment of the CSM for changes in the risk adjustment</a:t>
            </a:r>
          </a:p>
          <a:p>
            <a:pPr lvl="1"/>
            <a:r>
              <a:rPr lang="en-US" sz="2000" dirty="0" smtClean="0"/>
              <a:t>CSM and Risk Adjustment together more relevant and reliable?</a:t>
            </a:r>
            <a:br>
              <a:rPr lang="en-US" sz="2000" dirty="0" smtClean="0"/>
            </a:br>
            <a:endParaRPr lang="en-US" sz="2000" dirty="0" smtClean="0"/>
          </a:p>
          <a:p>
            <a:r>
              <a:rPr lang="en-US" sz="2000" dirty="0" smtClean="0"/>
              <a:t>CSM to be determined policy-by-policy</a:t>
            </a:r>
          </a:p>
          <a:p>
            <a:pPr lvl="1"/>
            <a:r>
              <a:rPr lang="en-US" sz="2000" dirty="0" smtClean="0"/>
              <a:t>no netting of profitable and onerous contracts before determining CSM</a:t>
            </a:r>
            <a:br>
              <a:rPr lang="en-US" sz="2000" dirty="0" smtClean="0"/>
            </a:br>
            <a:endParaRPr lang="en-US" sz="2000" dirty="0" smtClean="0"/>
          </a:p>
          <a:p>
            <a:r>
              <a:rPr lang="en-US" sz="2000" dirty="0" smtClean="0"/>
              <a:t>No </a:t>
            </a:r>
            <a:r>
              <a:rPr lang="en-US" sz="2000" dirty="0"/>
              <a:t>adjustment of the CSM for changes in the measurement yield </a:t>
            </a:r>
            <a:r>
              <a:rPr lang="en-US" sz="2000" dirty="0" smtClean="0"/>
              <a:t>curve</a:t>
            </a:r>
          </a:p>
          <a:p>
            <a:pPr lvl="1"/>
            <a:r>
              <a:rPr lang="en-US" sz="2000" dirty="0" smtClean="0"/>
              <a:t>“Industry Proposal” would fully unlock CSM for participating contracts</a:t>
            </a:r>
            <a:endParaRPr lang="en-US" sz="2000" dirty="0"/>
          </a:p>
          <a:p>
            <a:pPr marL="0" indent="0">
              <a:buNone/>
            </a:pPr>
            <a:endParaRPr lang="en-US" sz="2000" dirty="0" smtClean="0"/>
          </a:p>
          <a:p>
            <a:pPr lvl="1"/>
            <a:endParaRPr lang="en-US" sz="2000" dirty="0"/>
          </a:p>
          <a:p>
            <a:endParaRPr lang="en-US" sz="2400" dirty="0" smtClean="0"/>
          </a:p>
        </p:txBody>
      </p:sp>
    </p:spTree>
    <p:extLst>
      <p:ext uri="{BB962C8B-B14F-4D97-AF65-F5344CB8AC3E}">
        <p14:creationId xmlns:p14="http://schemas.microsoft.com/office/powerpoint/2010/main" val="3566336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Building Block </a:t>
            </a:r>
            <a:r>
              <a:rPr lang="en-GB" dirty="0" smtClean="0"/>
              <a:t>Approach</a:t>
            </a:r>
            <a:r>
              <a:rPr lang="fr-FR" dirty="0" smtClean="0"/>
              <a:t> (BBA) - </a:t>
            </a:r>
            <a:r>
              <a:rPr lang="fr-FR" dirty="0" smtClean="0"/>
              <a:t>Example</a:t>
            </a:r>
            <a:endParaRPr lang="fr-FR"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7828" y="1560410"/>
            <a:ext cx="6252088" cy="405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15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4488" y="1231392"/>
            <a:ext cx="8448675" cy="4614355"/>
          </a:xfrm>
        </p:spPr>
        <p:txBody>
          <a:bodyPr/>
          <a:lstStyle/>
          <a:p>
            <a:r>
              <a:rPr lang="en-US" sz="2400" dirty="0"/>
              <a:t>ASTIN subsidizing the IAA monograph on Risk Margin – </a:t>
            </a:r>
            <a:r>
              <a:rPr lang="en-US" sz="2400" dirty="0" smtClean="0"/>
              <a:t>Decision </a:t>
            </a:r>
            <a:r>
              <a:rPr lang="en-US" sz="2400" dirty="0"/>
              <a:t>in 2011 in Madrid</a:t>
            </a:r>
          </a:p>
          <a:p>
            <a:endParaRPr lang="en-US" sz="2400" dirty="0" smtClean="0"/>
          </a:p>
          <a:p>
            <a:r>
              <a:rPr lang="en-US" sz="2400" dirty="0" smtClean="0"/>
              <a:t>IASB presentation in 2013 at EY offices in Zurich</a:t>
            </a:r>
          </a:p>
          <a:p>
            <a:endParaRPr lang="en-US" sz="2400" dirty="0" smtClean="0"/>
          </a:p>
          <a:p>
            <a:r>
              <a:rPr lang="en-US" sz="2400" dirty="0" smtClean="0"/>
              <a:t>ICA 2014 – Washington DC </a:t>
            </a:r>
          </a:p>
          <a:p>
            <a:pPr lvl="1"/>
            <a:r>
              <a:rPr lang="en-US" sz="2000" dirty="0" smtClean="0"/>
              <a:t>Presentation by IASB members on IFRS 4 Phase 2</a:t>
            </a:r>
          </a:p>
          <a:p>
            <a:pPr lvl="1"/>
            <a:r>
              <a:rPr lang="en-US" sz="2000" dirty="0" smtClean="0"/>
              <a:t>Presentation on the status of the IAA Risk Margin monograph</a:t>
            </a:r>
          </a:p>
        </p:txBody>
      </p:sp>
      <p:sp>
        <p:nvSpPr>
          <p:cNvPr id="4" name="Title 1"/>
          <p:cNvSpPr>
            <a:spLocks noGrp="1"/>
          </p:cNvSpPr>
          <p:nvPr>
            <p:ph type="title"/>
          </p:nvPr>
        </p:nvSpPr>
        <p:spPr>
          <a:xfrm>
            <a:off x="302070" y="116142"/>
            <a:ext cx="8442325" cy="706437"/>
          </a:xfrm>
        </p:spPr>
        <p:txBody>
          <a:bodyPr/>
          <a:lstStyle/>
          <a:p>
            <a:r>
              <a:rPr lang="en-US" sz="2400" b="1" dirty="0" smtClean="0"/>
              <a:t>A few personal encounters with IFRS 4 Phase 2</a:t>
            </a:r>
            <a:endParaRPr lang="en-US" sz="2400" b="1" dirty="0"/>
          </a:p>
        </p:txBody>
      </p:sp>
    </p:spTree>
    <p:extLst>
      <p:ext uri="{BB962C8B-B14F-4D97-AF65-F5344CB8AC3E}">
        <p14:creationId xmlns:p14="http://schemas.microsoft.com/office/powerpoint/2010/main" val="1171177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75" name="Group 23"/>
          <p:cNvGraphicFramePr>
            <a:graphicFrameLocks noGrp="1"/>
          </p:cNvGraphicFramePr>
          <p:nvPr>
            <p:extLst>
              <p:ext uri="{D42A27DB-BD31-4B8C-83A1-F6EECF244321}">
                <p14:modId xmlns:p14="http://schemas.microsoft.com/office/powerpoint/2010/main" val="2458912123"/>
              </p:ext>
            </p:extLst>
          </p:nvPr>
        </p:nvGraphicFramePr>
        <p:xfrm>
          <a:off x="608642" y="1262614"/>
          <a:ext cx="7670800" cy="2574729"/>
        </p:xfrm>
        <a:graphic>
          <a:graphicData uri="http://schemas.openxmlformats.org/drawingml/2006/table">
            <a:tbl>
              <a:tblPr/>
              <a:tblGrid>
                <a:gridCol w="530225"/>
                <a:gridCol w="7140575"/>
              </a:tblGrid>
              <a:tr h="4587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1</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rPr>
                        <a:t>IFRS 4 Phase 2 – A new comprehensive accounting standard</a:t>
                      </a:r>
                      <a:endPar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endParaRP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619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2</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IFRS 4 Phase 2 - Introduction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572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rPr>
                        <a:t>3</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rPr>
                        <a:t>Risk Adjustment Margin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4</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Challenges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5</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Example</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6</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Conclusion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2359479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4626145" y="1812174"/>
            <a:ext cx="3686581" cy="4407635"/>
          </a:xfrm>
          <a:prstGeom prst="rect">
            <a:avLst/>
          </a:prstGeom>
          <a:noFill/>
          <a:ln w="9525">
            <a:solidFill>
              <a:schemeClr val="tx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p>
          <a:p>
            <a:pPr algn="ctr"/>
            <a:endParaRPr lang="en-GB" dirty="0" smtClean="0"/>
          </a:p>
          <a:p>
            <a:pPr algn="ctr"/>
            <a:r>
              <a:rPr lang="en-GB" dirty="0" smtClean="0"/>
              <a:t>Risk adjustment</a:t>
            </a:r>
          </a:p>
          <a:p>
            <a:pPr marL="0" indent="0" algn="ctr">
              <a:buNone/>
            </a:pPr>
            <a:r>
              <a:rPr lang="en-GB" sz="1200" b="1" dirty="0" smtClean="0">
                <a:solidFill>
                  <a:srgbClr val="7373A0"/>
                </a:solidFill>
              </a:rPr>
              <a:t>No </a:t>
            </a:r>
            <a:r>
              <a:rPr lang="en-GB" sz="1200" b="1" dirty="0">
                <a:solidFill>
                  <a:srgbClr val="7373A0"/>
                </a:solidFill>
              </a:rPr>
              <a:t>prescribed </a:t>
            </a:r>
            <a:r>
              <a:rPr lang="en-GB" sz="1200" b="1" dirty="0" smtClean="0">
                <a:solidFill>
                  <a:srgbClr val="7373A0"/>
                </a:solidFill>
              </a:rPr>
              <a:t>technique</a:t>
            </a:r>
          </a:p>
          <a:p>
            <a:pPr marL="0" indent="0" algn="ctr">
              <a:buNone/>
            </a:pPr>
            <a:endParaRPr lang="en-GB" sz="1200" dirty="0" smtClean="0"/>
          </a:p>
          <a:p>
            <a:pPr marL="0" indent="0">
              <a:buNone/>
            </a:pPr>
            <a:r>
              <a:rPr lang="en-US" sz="1200" dirty="0" smtClean="0"/>
              <a:t>Some Risk Adjustment Techniques examples</a:t>
            </a:r>
          </a:p>
          <a:p>
            <a:pPr>
              <a:buFont typeface="+mj-lt"/>
              <a:buAutoNum type="arabicPeriod"/>
            </a:pPr>
            <a:r>
              <a:rPr lang="en-US" sz="1200" dirty="0" smtClean="0"/>
              <a:t>Confidence </a:t>
            </a:r>
            <a:r>
              <a:rPr lang="en-US" sz="1200" dirty="0"/>
              <a:t>Interval;</a:t>
            </a:r>
          </a:p>
          <a:p>
            <a:pPr>
              <a:buFont typeface="+mj-lt"/>
              <a:buAutoNum type="arabicPeriod"/>
            </a:pPr>
            <a:r>
              <a:rPr lang="en-US" sz="1200" dirty="0" smtClean="0"/>
              <a:t>Conditional </a:t>
            </a:r>
            <a:r>
              <a:rPr lang="en-US" sz="1200" dirty="0"/>
              <a:t>Tail Expectation (CTE); </a:t>
            </a:r>
            <a:endParaRPr lang="en-US" sz="1200" dirty="0" smtClean="0"/>
          </a:p>
          <a:p>
            <a:pPr>
              <a:buFont typeface="+mj-lt"/>
              <a:buAutoNum type="arabicPeriod"/>
            </a:pPr>
            <a:r>
              <a:rPr lang="en-US" sz="1200" dirty="0" smtClean="0"/>
              <a:t>Cost </a:t>
            </a:r>
            <a:r>
              <a:rPr lang="en-US" sz="1200" dirty="0"/>
              <a:t>of Capital.</a:t>
            </a:r>
          </a:p>
          <a:p>
            <a:pPr marL="0" indent="0">
              <a:buNone/>
            </a:pPr>
            <a:r>
              <a:rPr lang="en-US" sz="1200" dirty="0" smtClean="0"/>
              <a:t>         </a:t>
            </a:r>
          </a:p>
          <a:p>
            <a:pPr algn="ctr"/>
            <a:r>
              <a:rPr lang="en-US" dirty="0"/>
              <a:t>D</a:t>
            </a:r>
            <a:r>
              <a:rPr lang="en-US" dirty="0" smtClean="0"/>
              <a:t>epict </a:t>
            </a:r>
            <a:r>
              <a:rPr lang="en-US" dirty="0"/>
              <a:t>the risk and </a:t>
            </a:r>
            <a:r>
              <a:rPr lang="en-US" dirty="0" smtClean="0"/>
              <a:t>uncertainty</a:t>
            </a:r>
            <a:endParaRPr lang="en-GB" dirty="0"/>
          </a:p>
          <a:p>
            <a:pPr marL="0" indent="0" algn="ctr">
              <a:buNone/>
            </a:pPr>
            <a:r>
              <a:rPr lang="en-US" sz="1200" dirty="0"/>
              <a:t>A</a:t>
            </a:r>
            <a:r>
              <a:rPr lang="en-US" sz="1200" dirty="0" smtClean="0"/>
              <a:t>n </a:t>
            </a:r>
            <a:r>
              <a:rPr lang="en-US" sz="1200" dirty="0"/>
              <a:t>explicit allowance to </a:t>
            </a:r>
            <a:r>
              <a:rPr lang="en-US" sz="1200" b="1" dirty="0">
                <a:solidFill>
                  <a:srgbClr val="7373A0"/>
                </a:solidFill>
              </a:rPr>
              <a:t>reflect the compensation that the insurer requires for bearing the uncertainty </a:t>
            </a:r>
            <a:r>
              <a:rPr lang="en-US" sz="1200" dirty="0"/>
              <a:t>surrounding the amount and timing of the cash flows that arise as the insurer fulfils the insurance </a:t>
            </a:r>
            <a:r>
              <a:rPr lang="en-US" sz="1200" dirty="0" smtClean="0"/>
              <a:t>contracts.</a:t>
            </a:r>
          </a:p>
          <a:p>
            <a:pPr marL="0" indent="0" algn="ctr">
              <a:buNone/>
            </a:pPr>
            <a:endParaRPr lang="en-GB" sz="1200" dirty="0" smtClean="0"/>
          </a:p>
          <a:p>
            <a:r>
              <a:rPr lang="en-GB" dirty="0" smtClean="0"/>
              <a:t>Allowance for diversification benefit </a:t>
            </a:r>
            <a:r>
              <a:rPr lang="en-GB" sz="1200" dirty="0" smtClean="0"/>
              <a:t>based on an entity’s own view of risk</a:t>
            </a:r>
          </a:p>
          <a:p>
            <a:endParaRPr lang="en-GB" dirty="0" smtClean="0"/>
          </a:p>
          <a:p>
            <a:endParaRPr lang="en-GB" dirty="0" smtClean="0"/>
          </a:p>
          <a:p>
            <a:endParaRPr lang="en-GB" dirty="0" smtClean="0"/>
          </a:p>
          <a:p>
            <a:endParaRPr lang="fr-FR" dirty="0"/>
          </a:p>
        </p:txBody>
      </p:sp>
      <p:sp>
        <p:nvSpPr>
          <p:cNvPr id="3" name="Content Placeholder 2"/>
          <p:cNvSpPr>
            <a:spLocks noGrp="1"/>
          </p:cNvSpPr>
          <p:nvPr>
            <p:ph idx="1"/>
          </p:nvPr>
        </p:nvSpPr>
        <p:spPr>
          <a:xfrm>
            <a:off x="702803" y="1811796"/>
            <a:ext cx="3582030" cy="4407635"/>
          </a:xfrm>
          <a:ln>
            <a:solidFill>
              <a:schemeClr val="tx2">
                <a:lumMod val="75000"/>
              </a:schemeClr>
            </a:solidFill>
          </a:ln>
        </p:spPr>
        <p:txBody>
          <a:bodyPr/>
          <a:lstStyle/>
          <a:p>
            <a:endParaRPr lang="en-GB" dirty="0" smtClean="0"/>
          </a:p>
          <a:p>
            <a:pPr algn="ctr"/>
            <a:endParaRPr lang="en-GB" dirty="0" smtClean="0"/>
          </a:p>
          <a:p>
            <a:pPr algn="ctr"/>
            <a:r>
              <a:rPr lang="en-GB" dirty="0" smtClean="0"/>
              <a:t>Risk margin</a:t>
            </a:r>
          </a:p>
          <a:p>
            <a:pPr marL="0" indent="0" algn="ctr">
              <a:buNone/>
            </a:pPr>
            <a:r>
              <a:rPr lang="en-US" sz="1200" b="1" dirty="0">
                <a:solidFill>
                  <a:srgbClr val="7373A0"/>
                </a:solidFill>
              </a:rPr>
              <a:t>Prescribed </a:t>
            </a:r>
            <a:r>
              <a:rPr lang="en-US" sz="1200" b="1" dirty="0" smtClean="0">
                <a:solidFill>
                  <a:srgbClr val="7373A0"/>
                </a:solidFill>
              </a:rPr>
              <a:t>approach</a:t>
            </a:r>
            <a:r>
              <a:rPr lang="en-US" sz="1200" dirty="0"/>
              <a:t>: Cost of Capital</a:t>
            </a:r>
          </a:p>
          <a:p>
            <a:pPr marL="0" indent="0" algn="ctr">
              <a:buNone/>
            </a:pPr>
            <a:r>
              <a:rPr lang="en-US" sz="1200" dirty="0" smtClean="0"/>
              <a:t>using </a:t>
            </a:r>
            <a:r>
              <a:rPr lang="en-US" sz="1200" dirty="0"/>
              <a:t>6% cost of </a:t>
            </a:r>
            <a:r>
              <a:rPr lang="en-US" sz="1200" dirty="0" smtClean="0"/>
              <a:t>capital</a:t>
            </a:r>
            <a:endParaRPr lang="en-GB" dirty="0" smtClean="0"/>
          </a:p>
          <a:p>
            <a:pPr marL="0" indent="0">
              <a:buNone/>
            </a:pPr>
            <a:endParaRPr lang="en-GB" dirty="0"/>
          </a:p>
          <a:p>
            <a:pPr marL="0" indent="0">
              <a:buNone/>
            </a:pPr>
            <a:endParaRPr lang="en-GB" dirty="0" smtClean="0"/>
          </a:p>
          <a:p>
            <a:pPr marL="0" indent="0">
              <a:buNone/>
            </a:pPr>
            <a:endParaRPr lang="en-GB" dirty="0"/>
          </a:p>
          <a:p>
            <a:pPr marL="0" indent="0">
              <a:spcAft>
                <a:spcPts val="1000"/>
              </a:spcAft>
              <a:buNone/>
            </a:pPr>
            <a:r>
              <a:rPr lang="en-GB" dirty="0"/>
              <a:t> </a:t>
            </a:r>
          </a:p>
          <a:p>
            <a:pPr algn="ctr"/>
            <a:r>
              <a:rPr lang="en-US" dirty="0"/>
              <a:t>Depict the risk and uncertainty</a:t>
            </a:r>
            <a:endParaRPr lang="en-GB" dirty="0"/>
          </a:p>
          <a:p>
            <a:pPr marL="0" indent="0" algn="ctr">
              <a:buNone/>
            </a:pPr>
            <a:r>
              <a:rPr lang="en-US" sz="1200" dirty="0" smtClean="0"/>
              <a:t>To </a:t>
            </a:r>
            <a:r>
              <a:rPr lang="en-US" sz="1200" dirty="0"/>
              <a:t>ensure that the </a:t>
            </a:r>
            <a:r>
              <a:rPr lang="en-US" sz="1200" b="1" dirty="0">
                <a:solidFill>
                  <a:srgbClr val="7373A0"/>
                </a:solidFill>
              </a:rPr>
              <a:t>technical provisions are equivalent to the expected amount </a:t>
            </a:r>
            <a:r>
              <a:rPr lang="en-US" sz="1200" dirty="0"/>
              <a:t>required by another insurer to take over and meet the insurance </a:t>
            </a:r>
            <a:r>
              <a:rPr lang="en-US" sz="1200" dirty="0" smtClean="0"/>
              <a:t>obligations.</a:t>
            </a:r>
            <a:endParaRPr lang="en-GB" sz="1200" dirty="0" smtClean="0"/>
          </a:p>
          <a:p>
            <a:pPr algn="ctr"/>
            <a:endParaRPr lang="en-GB" sz="800" dirty="0" smtClean="0"/>
          </a:p>
          <a:p>
            <a:pPr algn="ctr"/>
            <a:endParaRPr lang="en-GB" sz="1200" dirty="0"/>
          </a:p>
          <a:p>
            <a:r>
              <a:rPr lang="en-US" dirty="0" smtClean="0"/>
              <a:t>Allowance for diversification benefit</a:t>
            </a:r>
            <a:endParaRPr lang="en-GB" dirty="0"/>
          </a:p>
          <a:p>
            <a:endParaRPr lang="en-GB" dirty="0" smtClean="0"/>
          </a:p>
          <a:p>
            <a:endParaRPr lang="en-GB" dirty="0"/>
          </a:p>
        </p:txBody>
      </p:sp>
      <p:sp>
        <p:nvSpPr>
          <p:cNvPr id="2" name="Title 1"/>
          <p:cNvSpPr>
            <a:spLocks noGrp="1"/>
          </p:cNvSpPr>
          <p:nvPr>
            <p:ph type="title"/>
          </p:nvPr>
        </p:nvSpPr>
        <p:spPr/>
        <p:txBody>
          <a:bodyPr/>
          <a:lstStyle/>
          <a:p>
            <a:r>
              <a:rPr lang="en-US" dirty="0" smtClean="0"/>
              <a:t>Risk allowance</a:t>
            </a:r>
            <a:endParaRPr lang="fr-FR" dirty="0"/>
          </a:p>
        </p:txBody>
      </p:sp>
      <p:grpSp>
        <p:nvGrpSpPr>
          <p:cNvPr id="4" name="Group 3"/>
          <p:cNvGrpSpPr/>
          <p:nvPr/>
        </p:nvGrpSpPr>
        <p:grpSpPr>
          <a:xfrm>
            <a:off x="1557377" y="1617202"/>
            <a:ext cx="1723002" cy="412130"/>
            <a:chOff x="3204176" y="2932125"/>
            <a:chExt cx="1723002" cy="423194"/>
          </a:xfrm>
        </p:grpSpPr>
        <p:sp>
          <p:nvSpPr>
            <p:cNvPr id="5" name="Oval 4"/>
            <p:cNvSpPr/>
            <p:nvPr/>
          </p:nvSpPr>
          <p:spPr>
            <a:xfrm>
              <a:off x="3204176" y="2932125"/>
              <a:ext cx="1723002" cy="423194"/>
            </a:xfrm>
            <a:prstGeom prst="ellipse">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5"/>
            <p:cNvSpPr txBox="1"/>
            <p:nvPr/>
          </p:nvSpPr>
          <p:spPr>
            <a:xfrm>
              <a:off x="3400462" y="2954797"/>
              <a:ext cx="1352907" cy="369332"/>
            </a:xfrm>
            <a:prstGeom prst="rect">
              <a:avLst/>
            </a:prstGeom>
            <a:noFill/>
          </p:spPr>
          <p:txBody>
            <a:bodyPr wrap="square" rtlCol="0">
              <a:spAutoFit/>
            </a:bodyPr>
            <a:lstStyle/>
            <a:p>
              <a:pPr algn="ctr"/>
              <a:r>
                <a:rPr lang="en-GB" dirty="0" smtClean="0">
                  <a:solidFill>
                    <a:schemeClr val="bg1"/>
                  </a:solidFill>
                </a:rPr>
                <a:t>Solvency II</a:t>
              </a:r>
              <a:endParaRPr lang="en-GB" dirty="0">
                <a:solidFill>
                  <a:schemeClr val="bg1"/>
                </a:solidFill>
              </a:endParaRPr>
            </a:p>
          </p:txBody>
        </p:sp>
      </p:grpSp>
      <p:grpSp>
        <p:nvGrpSpPr>
          <p:cNvPr id="7" name="Group 6"/>
          <p:cNvGrpSpPr/>
          <p:nvPr/>
        </p:nvGrpSpPr>
        <p:grpSpPr>
          <a:xfrm>
            <a:off x="5649398" y="1612943"/>
            <a:ext cx="1723002" cy="412130"/>
            <a:chOff x="3204176" y="2932125"/>
            <a:chExt cx="1723002" cy="423194"/>
          </a:xfrm>
        </p:grpSpPr>
        <p:sp>
          <p:nvSpPr>
            <p:cNvPr id="8" name="Oval 7"/>
            <p:cNvSpPr/>
            <p:nvPr/>
          </p:nvSpPr>
          <p:spPr>
            <a:xfrm>
              <a:off x="3204176" y="2932125"/>
              <a:ext cx="1723002" cy="423194"/>
            </a:xfrm>
            <a:prstGeom prst="ellipse">
              <a:avLst/>
            </a:prstGeom>
            <a:solidFill>
              <a:srgbClr val="7373A0"/>
            </a:solidFill>
            <a:ln w="9525">
              <a:solidFill>
                <a:srgbClr val="737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p:nvSpPr>
          <p:spPr>
            <a:xfrm>
              <a:off x="3400462" y="2989833"/>
              <a:ext cx="1352907" cy="307777"/>
            </a:xfrm>
            <a:prstGeom prst="rect">
              <a:avLst/>
            </a:prstGeom>
            <a:noFill/>
          </p:spPr>
          <p:txBody>
            <a:bodyPr wrap="square" rtlCol="0">
              <a:spAutoFit/>
            </a:bodyPr>
            <a:lstStyle/>
            <a:p>
              <a:r>
                <a:rPr lang="en-GB" sz="1400" b="1" dirty="0" smtClean="0">
                  <a:solidFill>
                    <a:schemeClr val="bg1"/>
                  </a:solidFill>
                </a:rPr>
                <a:t>IFRS 4 </a:t>
              </a:r>
              <a:r>
                <a:rPr lang="en-GB" sz="1200" b="1" dirty="0" smtClean="0">
                  <a:solidFill>
                    <a:schemeClr val="bg1"/>
                  </a:solidFill>
                </a:rPr>
                <a:t>phase 2</a:t>
              </a:r>
              <a:endParaRPr lang="en-GB" sz="1200" b="1" dirty="0">
                <a:solidFill>
                  <a:schemeClr val="bg1"/>
                </a:solidFill>
              </a:endParaRPr>
            </a:p>
          </p:txBody>
        </p:sp>
      </p:grpSp>
      <p:sp>
        <p:nvSpPr>
          <p:cNvPr id="11" name="Right Arrow 10"/>
          <p:cNvSpPr/>
          <p:nvPr/>
        </p:nvSpPr>
        <p:spPr>
          <a:xfrm>
            <a:off x="3876755" y="5909595"/>
            <a:ext cx="1050426" cy="196483"/>
          </a:xfrm>
          <a:prstGeom prst="rightArrow">
            <a:avLst/>
          </a:prstGeom>
          <a:solidFill>
            <a:schemeClr val="tx2">
              <a:lumMod val="75000"/>
            </a:schemeClr>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Content Placeholder 2"/>
          <p:cNvSpPr txBox="1">
            <a:spLocks/>
          </p:cNvSpPr>
          <p:nvPr/>
        </p:nvSpPr>
        <p:spPr bwMode="auto">
          <a:xfrm>
            <a:off x="401807" y="1056094"/>
            <a:ext cx="8448675" cy="538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Risk margins reflect all risks associated  with the insurance contract except those reflected through the use of market consistent  inputs.</a:t>
            </a:r>
            <a:endParaRPr lang="fr-FR" dirty="0" smtClean="0"/>
          </a:p>
          <a:p>
            <a:endParaRPr lang="fr-FR" dirty="0"/>
          </a:p>
        </p:txBody>
      </p:sp>
    </p:spTree>
    <p:extLst>
      <p:ext uri="{BB962C8B-B14F-4D97-AF65-F5344CB8AC3E}">
        <p14:creationId xmlns:p14="http://schemas.microsoft.com/office/powerpoint/2010/main" val="3894815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Risk adjustment</a:t>
            </a:r>
            <a:endParaRPr lang="fr-FR" dirty="0"/>
          </a:p>
        </p:txBody>
      </p:sp>
      <p:sp>
        <p:nvSpPr>
          <p:cNvPr id="3" name="Content Placeholder 2"/>
          <p:cNvSpPr>
            <a:spLocks noGrp="1"/>
          </p:cNvSpPr>
          <p:nvPr>
            <p:ph idx="1"/>
          </p:nvPr>
        </p:nvSpPr>
        <p:spPr/>
        <p:txBody>
          <a:bodyPr/>
          <a:lstStyle/>
          <a:p>
            <a:r>
              <a:rPr lang="en-GB" dirty="0" smtClean="0"/>
              <a:t>An </a:t>
            </a:r>
            <a:r>
              <a:rPr lang="en-GB" b="1" dirty="0" smtClean="0"/>
              <a:t>explicit</a:t>
            </a:r>
            <a:r>
              <a:rPr lang="en-GB" dirty="0" smtClean="0"/>
              <a:t> measurement of the effects of uncertainty about future cash flows is required with </a:t>
            </a:r>
            <a:r>
              <a:rPr lang="en-GB" b="1" dirty="0" smtClean="0"/>
              <a:t>re-measurement at each reporting period</a:t>
            </a:r>
          </a:p>
          <a:p>
            <a:endParaRPr lang="en-GB" b="1" dirty="0" smtClean="0"/>
          </a:p>
          <a:p>
            <a:r>
              <a:rPr lang="en-US" dirty="0"/>
              <a:t>T</a:t>
            </a:r>
            <a:r>
              <a:rPr lang="en-US" dirty="0" smtClean="0"/>
              <a:t>here </a:t>
            </a:r>
            <a:r>
              <a:rPr lang="en-US" dirty="0"/>
              <a:t>are only a small number of well‐established </a:t>
            </a:r>
            <a:r>
              <a:rPr lang="en-US" dirty="0" smtClean="0"/>
              <a:t>methodologies currently available</a:t>
            </a:r>
          </a:p>
          <a:p>
            <a:pPr lvl="1"/>
            <a:r>
              <a:rPr lang="en-GB" dirty="0" smtClean="0"/>
              <a:t>The </a:t>
            </a:r>
            <a:r>
              <a:rPr lang="en-US" dirty="0" smtClean="0"/>
              <a:t>International </a:t>
            </a:r>
            <a:r>
              <a:rPr lang="en-US" dirty="0"/>
              <a:t>Actuarial Association (IAA) is expected to publish a monograph </a:t>
            </a:r>
            <a:r>
              <a:rPr lang="en-US" dirty="0" smtClean="0"/>
              <a:t>on recommended methods early next year</a:t>
            </a:r>
          </a:p>
          <a:p>
            <a:pPr lvl="1"/>
            <a:endParaRPr lang="en-US" dirty="0" smtClean="0">
              <a:solidFill>
                <a:srgbClr val="FF0000"/>
              </a:solidFill>
            </a:endParaRPr>
          </a:p>
          <a:p>
            <a:r>
              <a:rPr lang="en-US" dirty="0" smtClean="0"/>
              <a:t>The IFRS risk adjustment is seen from the point of view of the company and not from the view of the transfer of a liability to a willing rational counterparty (like in Solvency 2).</a:t>
            </a:r>
          </a:p>
          <a:p>
            <a:pPr marL="0" indent="0">
              <a:buNone/>
            </a:pPr>
            <a:endParaRPr lang="en-US" dirty="0" smtClean="0"/>
          </a:p>
          <a:p>
            <a:r>
              <a:rPr lang="en-US" dirty="0" smtClean="0"/>
              <a:t>Not much thought yet </a:t>
            </a:r>
            <a:r>
              <a:rPr lang="en-US" dirty="0"/>
              <a:t>given </a:t>
            </a:r>
            <a:r>
              <a:rPr lang="en-US" dirty="0" smtClean="0"/>
              <a:t>to </a:t>
            </a:r>
            <a:r>
              <a:rPr lang="en-US" dirty="0"/>
              <a:t>the risk </a:t>
            </a:r>
            <a:r>
              <a:rPr lang="en-US" dirty="0" smtClean="0"/>
              <a:t>adjustment measure </a:t>
            </a:r>
            <a:r>
              <a:rPr lang="en-US" dirty="0"/>
              <a:t>for IFRS 4 phase </a:t>
            </a:r>
            <a:r>
              <a:rPr lang="en-US" dirty="0" smtClean="0"/>
              <a:t>2 </a:t>
            </a:r>
          </a:p>
          <a:p>
            <a:pPr lvl="1">
              <a:buFont typeface="Arial" panose="020B0604020202020204" pitchFamily="34" charset="0"/>
              <a:buChar char="‼"/>
            </a:pPr>
            <a:r>
              <a:rPr lang="en-US" dirty="0" smtClean="0"/>
              <a:t>Consideration needed on where </a:t>
            </a:r>
            <a:r>
              <a:rPr lang="en-US" dirty="0"/>
              <a:t>to reflect surplus/deficiencies in the current booked </a:t>
            </a:r>
            <a:r>
              <a:rPr lang="en-US" dirty="0" smtClean="0"/>
              <a:t>reserves</a:t>
            </a:r>
          </a:p>
          <a:p>
            <a:pPr lvl="1"/>
            <a:endParaRPr lang="en-US" dirty="0"/>
          </a:p>
          <a:p>
            <a:pPr lvl="1">
              <a:buFont typeface="Wingdings" panose="05000000000000000000" pitchFamily="2" charset="2"/>
              <a:buChar char="v"/>
            </a:pPr>
            <a:r>
              <a:rPr lang="en-US" dirty="0" smtClean="0"/>
              <a:t>An attractive option:  Value </a:t>
            </a:r>
            <a:r>
              <a:rPr lang="en-US" dirty="0"/>
              <a:t>at Risk or the Tail Value at Risk </a:t>
            </a:r>
            <a:r>
              <a:rPr lang="en-US" dirty="0" smtClean="0"/>
              <a:t>where the resulting </a:t>
            </a:r>
            <a:r>
              <a:rPr lang="en-US" dirty="0"/>
              <a:t>quantile would reflect the level of surplus or </a:t>
            </a:r>
            <a:r>
              <a:rPr lang="en-US" dirty="0" smtClean="0"/>
              <a:t>deficiency</a:t>
            </a:r>
          </a:p>
          <a:p>
            <a:pPr lvl="1">
              <a:buFont typeface="Wingdings" panose="05000000000000000000" pitchFamily="2" charset="2"/>
              <a:buChar char="v"/>
            </a:pPr>
            <a:r>
              <a:rPr lang="en-US" dirty="0" smtClean="0"/>
              <a:t>However</a:t>
            </a:r>
            <a:r>
              <a:rPr lang="en-US" dirty="0"/>
              <a:t>, </a:t>
            </a:r>
            <a:r>
              <a:rPr lang="en-US" dirty="0" smtClean="0"/>
              <a:t>for consistency with Solvency II, Cost </a:t>
            </a:r>
            <a:r>
              <a:rPr lang="en-US" dirty="0"/>
              <a:t>of Capital (CoC) </a:t>
            </a:r>
            <a:r>
              <a:rPr lang="en-US" dirty="0" smtClean="0"/>
              <a:t>approach may likely be applied</a:t>
            </a:r>
          </a:p>
          <a:p>
            <a:pPr lvl="1"/>
            <a:endParaRPr lang="en-US" dirty="0"/>
          </a:p>
        </p:txBody>
      </p:sp>
    </p:spTree>
    <p:extLst>
      <p:ext uri="{BB962C8B-B14F-4D97-AF65-F5344CB8AC3E}">
        <p14:creationId xmlns:p14="http://schemas.microsoft.com/office/powerpoint/2010/main" val="1901690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Risk adjustment – Y/E calculation</a:t>
            </a:r>
            <a:endParaRPr lang="fr-FR" dirty="0"/>
          </a:p>
        </p:txBody>
      </p:sp>
      <p:sp>
        <p:nvSpPr>
          <p:cNvPr id="3" name="Content Placeholder 2"/>
          <p:cNvSpPr>
            <a:spLocks noGrp="1"/>
          </p:cNvSpPr>
          <p:nvPr>
            <p:ph idx="1"/>
          </p:nvPr>
        </p:nvSpPr>
        <p:spPr>
          <a:xfrm>
            <a:off x="361421" y="1295400"/>
            <a:ext cx="8448675" cy="4834467"/>
          </a:xfrm>
        </p:spPr>
        <p:txBody>
          <a:bodyPr/>
          <a:lstStyle/>
          <a:p>
            <a:r>
              <a:rPr lang="en-US" dirty="0" smtClean="0"/>
              <a:t>We assume that </a:t>
            </a:r>
            <a:r>
              <a:rPr lang="en-US" dirty="0"/>
              <a:t>entities will choose to use the CoC </a:t>
            </a:r>
            <a:r>
              <a:rPr lang="en-US" dirty="0" smtClean="0"/>
              <a:t>method</a:t>
            </a:r>
          </a:p>
          <a:p>
            <a:pPr lvl="1">
              <a:buFont typeface="Wingdings" panose="05000000000000000000" pitchFamily="2" charset="2"/>
              <a:buChar char="Ø"/>
            </a:pPr>
            <a:r>
              <a:rPr lang="en-US" dirty="0" smtClean="0"/>
              <a:t>Involves a </a:t>
            </a:r>
            <a:r>
              <a:rPr lang="en-US" b="1" dirty="0" smtClean="0"/>
              <a:t>quarterly</a:t>
            </a:r>
            <a:r>
              <a:rPr lang="en-US" dirty="0" smtClean="0"/>
              <a:t> calculation of the SCR</a:t>
            </a:r>
          </a:p>
          <a:p>
            <a:pPr lvl="1"/>
            <a:endParaRPr lang="en-US" dirty="0"/>
          </a:p>
          <a:p>
            <a:r>
              <a:rPr lang="en-US" dirty="0" smtClean="0"/>
              <a:t>For the most efficient company it will take </a:t>
            </a:r>
            <a:r>
              <a:rPr lang="en-US" b="1" dirty="0" smtClean="0"/>
              <a:t>3 months </a:t>
            </a:r>
            <a:r>
              <a:rPr lang="en-US" dirty="0" smtClean="0"/>
              <a:t>to produce the final SCR from the beginning of the year. Consider example at SCOR for SST:</a:t>
            </a:r>
          </a:p>
          <a:p>
            <a:endParaRPr lang="en-US" dirty="0"/>
          </a:p>
          <a:p>
            <a:endParaRPr lang="en-US" dirty="0" smtClean="0"/>
          </a:p>
          <a:p>
            <a:endParaRPr lang="en-US" dirty="0"/>
          </a:p>
          <a:p>
            <a:endParaRPr lang="en-US" b="1" dirty="0" smtClean="0"/>
          </a:p>
          <a:p>
            <a:endParaRPr lang="en-US" b="1" dirty="0" smtClean="0"/>
          </a:p>
          <a:p>
            <a:r>
              <a:rPr lang="en-US" b="1" dirty="0" smtClean="0"/>
              <a:t>Step </a:t>
            </a:r>
            <a:r>
              <a:rPr lang="en-US" b="1" dirty="0"/>
              <a:t>4: </a:t>
            </a:r>
            <a:r>
              <a:rPr lang="en-US" dirty="0"/>
              <a:t>Currently, it is compulsory to deliver the final SST report to Finma </a:t>
            </a:r>
            <a:r>
              <a:rPr lang="en-US" dirty="0" smtClean="0"/>
              <a:t>by </a:t>
            </a:r>
            <a:r>
              <a:rPr lang="en-US" dirty="0"/>
              <a:t>30th </a:t>
            </a:r>
            <a:r>
              <a:rPr lang="en-US" dirty="0" smtClean="0"/>
              <a:t>April</a:t>
            </a:r>
            <a:endParaRPr lang="en-US" dirty="0"/>
          </a:p>
          <a:p>
            <a:r>
              <a:rPr lang="en-US" b="1" dirty="0" smtClean="0"/>
              <a:t>Step </a:t>
            </a:r>
            <a:r>
              <a:rPr lang="en-US" b="1" dirty="0"/>
              <a:t>3</a:t>
            </a:r>
            <a:r>
              <a:rPr lang="en-US" dirty="0"/>
              <a:t>: Management </a:t>
            </a:r>
            <a:r>
              <a:rPr lang="en-US" dirty="0" smtClean="0"/>
              <a:t>(CRO, EC, Bod) </a:t>
            </a:r>
            <a:r>
              <a:rPr lang="en-US" dirty="0"/>
              <a:t>usually takes one month to approve the </a:t>
            </a:r>
            <a:r>
              <a:rPr lang="en-US" dirty="0" smtClean="0"/>
              <a:t>report</a:t>
            </a:r>
          </a:p>
          <a:p>
            <a:pPr lvl="1">
              <a:buFont typeface="Wingdings" panose="05000000000000000000" pitchFamily="2" charset="2"/>
              <a:buChar char="Ø"/>
            </a:pPr>
            <a:r>
              <a:rPr lang="en-US" sz="1200" dirty="0" smtClean="0"/>
              <a:t>As </a:t>
            </a:r>
            <a:r>
              <a:rPr lang="en-US" sz="1200" dirty="0"/>
              <a:t>a consequence, the draft report </a:t>
            </a:r>
            <a:r>
              <a:rPr lang="en-US" sz="1200" dirty="0" smtClean="0"/>
              <a:t>needs to </a:t>
            </a:r>
            <a:r>
              <a:rPr lang="en-US" sz="1200" dirty="0"/>
              <a:t>be ready by 31st </a:t>
            </a:r>
            <a:r>
              <a:rPr lang="en-US" sz="1200" dirty="0" smtClean="0"/>
              <a:t>March</a:t>
            </a:r>
            <a:endParaRPr lang="en-US" sz="1200" dirty="0"/>
          </a:p>
          <a:p>
            <a:r>
              <a:rPr lang="en-US" b="1" dirty="0" smtClean="0"/>
              <a:t>Step </a:t>
            </a:r>
            <a:r>
              <a:rPr lang="en-US" b="1" dirty="0"/>
              <a:t>2</a:t>
            </a:r>
            <a:r>
              <a:rPr lang="en-US" dirty="0"/>
              <a:t>: Review groups peer‐review </a:t>
            </a:r>
            <a:r>
              <a:rPr lang="en-US" dirty="0" smtClean="0"/>
              <a:t>data </a:t>
            </a:r>
            <a:r>
              <a:rPr lang="en-US" dirty="0"/>
              <a:t>inputs </a:t>
            </a:r>
            <a:r>
              <a:rPr lang="de-CH" dirty="0" smtClean="0"/>
              <a:t>and f</a:t>
            </a:r>
            <a:r>
              <a:rPr lang="en-US" dirty="0" smtClean="0"/>
              <a:t>irst </a:t>
            </a:r>
            <a:r>
              <a:rPr lang="en-US" dirty="0"/>
              <a:t>outputs of each risk </a:t>
            </a:r>
            <a:r>
              <a:rPr lang="en-US" dirty="0" smtClean="0"/>
              <a:t>module</a:t>
            </a:r>
          </a:p>
          <a:p>
            <a:pPr lvl="1">
              <a:buFont typeface="Wingdings" panose="05000000000000000000" pitchFamily="2" charset="2"/>
              <a:buChar char="Ø"/>
            </a:pPr>
            <a:r>
              <a:rPr lang="en-US" sz="1200" dirty="0" smtClean="0"/>
              <a:t>A </a:t>
            </a:r>
            <a:r>
              <a:rPr lang="en-US" sz="1200" dirty="0"/>
              <a:t>few rounds of model runs are necessary to reach the final </a:t>
            </a:r>
            <a:r>
              <a:rPr lang="en-US" sz="1200" dirty="0" smtClean="0"/>
              <a:t>results</a:t>
            </a:r>
          </a:p>
          <a:p>
            <a:pPr lvl="1">
              <a:buFont typeface="Wingdings" panose="05000000000000000000" pitchFamily="2" charset="2"/>
              <a:buChar char="Ø"/>
            </a:pPr>
            <a:r>
              <a:rPr lang="en-US" sz="1200" dirty="0" smtClean="0"/>
              <a:t>Consequently, first </a:t>
            </a:r>
            <a:r>
              <a:rPr lang="en-US" sz="1200" dirty="0"/>
              <a:t>results need to be produced by 28th </a:t>
            </a:r>
            <a:r>
              <a:rPr lang="en-US" sz="1200" dirty="0" smtClean="0"/>
              <a:t>February</a:t>
            </a:r>
            <a:endParaRPr lang="en-US" sz="1200" dirty="0"/>
          </a:p>
          <a:p>
            <a:r>
              <a:rPr lang="en-US" b="1" dirty="0" smtClean="0"/>
              <a:t>Step </a:t>
            </a:r>
            <a:r>
              <a:rPr lang="en-US" b="1" dirty="0"/>
              <a:t>1</a:t>
            </a:r>
            <a:r>
              <a:rPr lang="en-US" dirty="0"/>
              <a:t>: Before the first run, data needs to be input into the </a:t>
            </a:r>
            <a:r>
              <a:rPr lang="en-US" dirty="0" smtClean="0"/>
              <a:t>model</a:t>
            </a:r>
          </a:p>
          <a:p>
            <a:pPr lvl="1">
              <a:buFont typeface="Wingdings" panose="05000000000000000000" pitchFamily="2" charset="2"/>
              <a:buChar char="Ø"/>
            </a:pPr>
            <a:r>
              <a:rPr lang="en-US" sz="1200" dirty="0" smtClean="0"/>
              <a:t>Time needed to input data and for quality checks</a:t>
            </a:r>
          </a:p>
          <a:p>
            <a:pPr lvl="1">
              <a:buFont typeface="Wingdings" panose="05000000000000000000" pitchFamily="2" charset="2"/>
              <a:buChar char="Ø"/>
            </a:pPr>
            <a:r>
              <a:rPr lang="en-US" sz="1200" dirty="0" smtClean="0"/>
              <a:t>Certain data, i.e. planned data, still subject to discussion</a:t>
            </a:r>
          </a:p>
          <a:p>
            <a:pPr lvl="1">
              <a:buFont typeface="Wingdings" panose="05000000000000000000" pitchFamily="2" charset="2"/>
              <a:buChar char="Ø"/>
            </a:pPr>
            <a:r>
              <a:rPr lang="en-US" sz="1200" dirty="0"/>
              <a:t>B</a:t>
            </a:r>
            <a:r>
              <a:rPr lang="en-US" sz="1200" dirty="0" smtClean="0"/>
              <a:t>est </a:t>
            </a:r>
            <a:r>
              <a:rPr lang="en-US" sz="1200" dirty="0"/>
              <a:t>case, it is possible to start the very first run with the real data by 31st </a:t>
            </a:r>
            <a:r>
              <a:rPr lang="en-US" sz="1200" dirty="0" smtClean="0"/>
              <a:t>January</a:t>
            </a:r>
            <a:endParaRPr lang="en-US" sz="1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440" y="2617113"/>
            <a:ext cx="6241424" cy="108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386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75" name="Group 23"/>
          <p:cNvGraphicFramePr>
            <a:graphicFrameLocks noGrp="1"/>
          </p:cNvGraphicFramePr>
          <p:nvPr>
            <p:extLst>
              <p:ext uri="{D42A27DB-BD31-4B8C-83A1-F6EECF244321}">
                <p14:modId xmlns:p14="http://schemas.microsoft.com/office/powerpoint/2010/main" val="3570981422"/>
              </p:ext>
            </p:extLst>
          </p:nvPr>
        </p:nvGraphicFramePr>
        <p:xfrm>
          <a:off x="608642" y="1262614"/>
          <a:ext cx="7670800" cy="2574729"/>
        </p:xfrm>
        <a:graphic>
          <a:graphicData uri="http://schemas.openxmlformats.org/drawingml/2006/table">
            <a:tbl>
              <a:tblPr/>
              <a:tblGrid>
                <a:gridCol w="530225"/>
                <a:gridCol w="7140575"/>
              </a:tblGrid>
              <a:tr h="4587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1</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rPr>
                        <a:t>IFRS 4 Phase 2 – A new comprehensive accounting standard</a:t>
                      </a:r>
                      <a:endPar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endParaRP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619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2</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IFRS 4 Phase 2 vs SII – Parallels and differences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572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3</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Risk Adjustment Margin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tx2"/>
                          </a:solidFill>
                          <a:effectLst/>
                          <a:latin typeface="Arial" charset="0"/>
                          <a:cs typeface="Arial" charset="0"/>
                          <a:sym typeface="Wingdings" pitchFamily="2" charset="2"/>
                        </a:rPr>
                        <a:t>4</a:t>
                      </a:r>
                      <a:endParaRPr kumimoji="0" lang="en-US" sz="1200" b="0" i="0" u="none" strike="noStrike" cap="none" normalizeH="0" baseline="0" noProof="0" dirty="0" smtClean="0">
                        <a:ln>
                          <a:noFill/>
                        </a:ln>
                        <a:solidFill>
                          <a:schemeClr val="tx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tx2"/>
                          </a:solidFill>
                          <a:effectLst/>
                          <a:latin typeface="Arial" charset="0"/>
                          <a:cs typeface="Arial" charset="0"/>
                          <a:sym typeface="Wingdings" pitchFamily="2" charset="2"/>
                        </a:rPr>
                        <a:t>Challenges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5</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Example</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6</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Conclusion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1152053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Challenges</a:t>
            </a:r>
            <a:endParaRPr lang="fr-F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697" y="185947"/>
            <a:ext cx="1427970" cy="1369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8" name="Diagram 4"/>
          <p:cNvGraphicFramePr/>
          <p:nvPr>
            <p:extLst>
              <p:ext uri="{D42A27DB-BD31-4B8C-83A1-F6EECF244321}">
                <p14:modId xmlns:p14="http://schemas.microsoft.com/office/powerpoint/2010/main" val="2735425037"/>
              </p:ext>
            </p:extLst>
          </p:nvPr>
        </p:nvGraphicFramePr>
        <p:xfrm>
          <a:off x="132863" y="1314780"/>
          <a:ext cx="8819049" cy="4992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456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Confidence interval disclosure</a:t>
            </a:r>
            <a:endParaRPr lang="fr-F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GB" dirty="0" smtClean="0"/>
                  <a:t>In Europe, the basis of calculation for the risk margin is likely to be the cost of capital.</a:t>
                </a:r>
                <a:endParaRPr lang="en-GB" b="1" dirty="0" smtClean="0"/>
              </a:p>
              <a:p>
                <a:pPr marL="0" indent="0">
                  <a:buNone/>
                </a:pPr>
                <a:r>
                  <a:rPr lang="en-US" dirty="0" smtClean="0"/>
                  <a:t>	MVM </a:t>
                </a:r>
                <a:r>
                  <a:rPr lang="en-US" dirty="0"/>
                  <a:t>= CoC </a:t>
                </a:r>
                <a14:m>
                  <m:oMath xmlns:m="http://schemas.openxmlformats.org/officeDocument/2006/math">
                    <m:nary>
                      <m:naryPr>
                        <m:chr m:val="∑"/>
                        <m:limLoc m:val="undOvr"/>
                        <m:ctrlPr>
                          <a:rPr lang="fr-CH" i="1">
                            <a:latin typeface="Cambria Math"/>
                          </a:rPr>
                        </m:ctrlPr>
                      </m:naryPr>
                      <m:sub>
                        <m:r>
                          <a:rPr lang="en-US" i="1">
                            <a:latin typeface="Cambria Math"/>
                          </a:rPr>
                          <m:t>𝑖</m:t>
                        </m:r>
                        <m:r>
                          <a:rPr lang="en-US" i="1">
                            <a:latin typeface="Cambria Math"/>
                          </a:rPr>
                          <m:t>=1</m:t>
                        </m:r>
                      </m:sub>
                      <m:sup>
                        <m:r>
                          <a:rPr lang="en-US" i="1">
                            <a:latin typeface="Cambria Math"/>
                          </a:rPr>
                          <m:t>𝑚</m:t>
                        </m:r>
                      </m:sup>
                      <m:e>
                        <m:f>
                          <m:fPr>
                            <m:ctrlPr>
                              <a:rPr lang="fr-CH" i="1">
                                <a:latin typeface="Cambria Math"/>
                              </a:rPr>
                            </m:ctrlPr>
                          </m:fPr>
                          <m:num>
                            <m:r>
                              <a:rPr lang="en-US" i="1">
                                <a:latin typeface="Cambria Math"/>
                              </a:rPr>
                              <m:t>𝐸</m:t>
                            </m:r>
                            <m:r>
                              <a:rPr lang="en-US" i="1">
                                <a:latin typeface="Cambria Math"/>
                              </a:rPr>
                              <m:t>[</m:t>
                            </m:r>
                            <m:r>
                              <a:rPr lang="en-US" i="1">
                                <a:latin typeface="Cambria Math"/>
                              </a:rPr>
                              <m:t>𝑆𝐶𝑅</m:t>
                            </m:r>
                            <m:d>
                              <m:dPr>
                                <m:ctrlPr>
                                  <a:rPr lang="fr-CH" i="1">
                                    <a:latin typeface="Cambria Math"/>
                                  </a:rPr>
                                </m:ctrlPr>
                              </m:dPr>
                              <m:e>
                                <m:r>
                                  <a:rPr lang="en-US" i="1">
                                    <a:latin typeface="Cambria Math"/>
                                  </a:rPr>
                                  <m:t>𝑖</m:t>
                                </m:r>
                              </m:e>
                            </m:d>
                            <m:r>
                              <a:rPr lang="en-US" i="1">
                                <a:latin typeface="Cambria Math"/>
                              </a:rPr>
                              <m:t>]</m:t>
                            </m:r>
                          </m:num>
                          <m:den>
                            <m:r>
                              <a:rPr lang="en-US" i="1">
                                <a:latin typeface="Cambria Math"/>
                              </a:rPr>
                              <m:t>[1+ </m:t>
                            </m:r>
                            <m:sSub>
                              <m:sSubPr>
                                <m:ctrlPr>
                                  <a:rPr lang="fr-CH" i="1">
                                    <a:latin typeface="Cambria Math"/>
                                  </a:rPr>
                                </m:ctrlPr>
                              </m:sSubPr>
                              <m:e>
                                <m:r>
                                  <a:rPr lang="en-US" i="1">
                                    <a:latin typeface="Cambria Math"/>
                                  </a:rPr>
                                  <m:t>𝑟</m:t>
                                </m:r>
                              </m:e>
                              <m:sub>
                                <m:r>
                                  <a:rPr lang="en-US" i="1">
                                    <a:latin typeface="Cambria Math"/>
                                  </a:rPr>
                                  <m:t>0</m:t>
                                </m:r>
                              </m:sub>
                            </m:sSub>
                            <m:r>
                              <a:rPr lang="en-US" i="1">
                                <a:latin typeface="Cambria Math"/>
                              </a:rPr>
                              <m:t>(</m:t>
                            </m:r>
                            <m:r>
                              <a:rPr lang="en-US" i="1">
                                <a:latin typeface="Cambria Math"/>
                              </a:rPr>
                              <m:t>𝑖</m:t>
                            </m:r>
                            <m:r>
                              <a:rPr lang="en-US" i="1">
                                <a:latin typeface="Cambria Math"/>
                              </a:rPr>
                              <m:t>+1)</m:t>
                            </m:r>
                            <m:sSup>
                              <m:sSupPr>
                                <m:ctrlPr>
                                  <a:rPr lang="fr-CH" i="1">
                                    <a:latin typeface="Cambria Math"/>
                                  </a:rPr>
                                </m:ctrlPr>
                              </m:sSupPr>
                              <m:e>
                                <m:r>
                                  <a:rPr lang="en-US" i="1">
                                    <a:latin typeface="Cambria Math"/>
                                  </a:rPr>
                                  <m:t>]</m:t>
                                </m:r>
                              </m:e>
                              <m:sup>
                                <m:r>
                                  <a:rPr lang="en-US" i="1">
                                    <a:latin typeface="Cambria Math"/>
                                  </a:rPr>
                                  <m:t>𝑖</m:t>
                                </m:r>
                                <m:r>
                                  <a:rPr lang="en-US" i="1">
                                    <a:latin typeface="Cambria Math"/>
                                  </a:rPr>
                                  <m:t>+1</m:t>
                                </m:r>
                              </m:sup>
                            </m:sSup>
                          </m:den>
                        </m:f>
                      </m:e>
                    </m:nary>
                  </m:oMath>
                </a14:m>
                <a:r>
                  <a:rPr lang="en-US" dirty="0"/>
                  <a:t>	</a:t>
                </a:r>
                <a:endParaRPr lang="en-GB" b="1" dirty="0" smtClean="0"/>
              </a:p>
              <a:p>
                <a:endParaRPr lang="en-GB" b="1" dirty="0" smtClean="0"/>
              </a:p>
              <a:p>
                <a:r>
                  <a:rPr lang="en-US" dirty="0" smtClean="0"/>
                  <a:t>During the last  IAA committee meeting, there was no proposal to “convert” a cost of capital risk margin into a confidence interval.</a:t>
                </a:r>
              </a:p>
              <a:p>
                <a:pPr lvl="1"/>
                <a:r>
                  <a:rPr lang="en-US" b="1" dirty="0" smtClean="0">
                    <a:solidFill>
                      <a:srgbClr val="FF0000"/>
                    </a:solidFill>
                  </a:rPr>
                  <a:t>A new field of scientific development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4" t="-135"/>
                </a:stretch>
              </a:blipFill>
            </p:spPr>
            <p:txBody>
              <a:bodyPr/>
              <a:lstStyle/>
              <a:p>
                <a:r>
                  <a:rPr lang="fr-CH">
                    <a:noFill/>
                  </a:rPr>
                  <a:t> </a:t>
                </a:r>
              </a:p>
            </p:txBody>
          </p:sp>
        </mc:Fallback>
      </mc:AlternateContent>
      <p:sp>
        <p:nvSpPr>
          <p:cNvPr id="4" name="Freeform 3"/>
          <p:cNvSpPr/>
          <p:nvPr/>
        </p:nvSpPr>
        <p:spPr>
          <a:xfrm>
            <a:off x="2712720" y="3947160"/>
            <a:ext cx="3429000" cy="1615440"/>
          </a:xfrm>
          <a:custGeom>
            <a:avLst/>
            <a:gdLst>
              <a:gd name="connsiteX0" fmla="*/ 0 w 2225040"/>
              <a:gd name="connsiteY0" fmla="*/ 1006152 h 1021392"/>
              <a:gd name="connsiteX1" fmla="*/ 289560 w 2225040"/>
              <a:gd name="connsiteY1" fmla="*/ 312 h 1021392"/>
              <a:gd name="connsiteX2" fmla="*/ 1264920 w 2225040"/>
              <a:gd name="connsiteY2" fmla="*/ 899472 h 1021392"/>
              <a:gd name="connsiteX3" fmla="*/ 2225040 w 2225040"/>
              <a:gd name="connsiteY3" fmla="*/ 1021392 h 1021392"/>
            </a:gdLst>
            <a:ahLst/>
            <a:cxnLst>
              <a:cxn ang="0">
                <a:pos x="connsiteX0" y="connsiteY0"/>
              </a:cxn>
              <a:cxn ang="0">
                <a:pos x="connsiteX1" y="connsiteY1"/>
              </a:cxn>
              <a:cxn ang="0">
                <a:pos x="connsiteX2" y="connsiteY2"/>
              </a:cxn>
              <a:cxn ang="0">
                <a:pos x="connsiteX3" y="connsiteY3"/>
              </a:cxn>
            </a:cxnLst>
            <a:rect l="l" t="t" r="r" b="b"/>
            <a:pathLst>
              <a:path w="2225040" h="1021392">
                <a:moveTo>
                  <a:pt x="0" y="1006152"/>
                </a:moveTo>
                <a:cubicBezTo>
                  <a:pt x="39370" y="512122"/>
                  <a:pt x="78740" y="18092"/>
                  <a:pt x="289560" y="312"/>
                </a:cubicBezTo>
                <a:cubicBezTo>
                  <a:pt x="500380" y="-17468"/>
                  <a:pt x="942340" y="729292"/>
                  <a:pt x="1264920" y="899472"/>
                </a:cubicBezTo>
                <a:cubicBezTo>
                  <a:pt x="1587500" y="1069652"/>
                  <a:pt x="2047240" y="995992"/>
                  <a:pt x="2225040" y="1021392"/>
                </a:cubicBezTo>
              </a:path>
            </a:pathLst>
          </a:cu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6" name="Straight Arrow Connector 5"/>
          <p:cNvCxnSpPr/>
          <p:nvPr/>
        </p:nvCxnSpPr>
        <p:spPr>
          <a:xfrm flipV="1">
            <a:off x="2438400" y="3749040"/>
            <a:ext cx="30480" cy="1950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38400" y="5699760"/>
            <a:ext cx="411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20440" y="3718560"/>
            <a:ext cx="15240" cy="16154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15826" y="5286494"/>
            <a:ext cx="1039708" cy="369332"/>
          </a:xfrm>
          <a:prstGeom prst="rect">
            <a:avLst/>
          </a:prstGeom>
          <a:noFill/>
        </p:spPr>
        <p:txBody>
          <a:bodyPr wrap="none" rtlCol="0">
            <a:spAutoFit/>
          </a:bodyPr>
          <a:lstStyle/>
          <a:p>
            <a:r>
              <a:rPr lang="de-CH" dirty="0" smtClean="0"/>
              <a:t>Average</a:t>
            </a:r>
            <a:endParaRPr lang="fr-CH" dirty="0"/>
          </a:p>
        </p:txBody>
      </p:sp>
      <p:cxnSp>
        <p:nvCxnSpPr>
          <p:cNvPr id="12" name="Straight Connector 11"/>
          <p:cNvCxnSpPr/>
          <p:nvPr/>
        </p:nvCxnSpPr>
        <p:spPr>
          <a:xfrm>
            <a:off x="4099560" y="3718560"/>
            <a:ext cx="15240" cy="161544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680" y="3901440"/>
            <a:ext cx="51985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40108" y="3901440"/>
            <a:ext cx="3204723" cy="646331"/>
          </a:xfrm>
          <a:prstGeom prst="rect">
            <a:avLst/>
          </a:prstGeom>
          <a:noFill/>
        </p:spPr>
        <p:txBody>
          <a:bodyPr wrap="none" rtlCol="0">
            <a:spAutoFit/>
          </a:bodyPr>
          <a:lstStyle/>
          <a:p>
            <a:r>
              <a:rPr lang="de-CH" dirty="0" smtClean="0"/>
              <a:t>Risk margin</a:t>
            </a:r>
          </a:p>
          <a:p>
            <a:r>
              <a:rPr lang="de-CH" dirty="0" smtClean="0"/>
              <a:t>= Which confidence interval ?</a:t>
            </a:r>
            <a:endParaRPr lang="fr-CH" dirty="0"/>
          </a:p>
        </p:txBody>
      </p:sp>
      <p:sp>
        <p:nvSpPr>
          <p:cNvPr id="18" name="TextBox 17"/>
          <p:cNvSpPr txBox="1"/>
          <p:nvPr/>
        </p:nvSpPr>
        <p:spPr>
          <a:xfrm>
            <a:off x="6795346" y="5562600"/>
            <a:ext cx="1159292" cy="369332"/>
          </a:xfrm>
          <a:prstGeom prst="rect">
            <a:avLst/>
          </a:prstGeom>
          <a:noFill/>
        </p:spPr>
        <p:txBody>
          <a:bodyPr wrap="none" rtlCol="0">
            <a:spAutoFit/>
          </a:bodyPr>
          <a:lstStyle/>
          <a:p>
            <a:r>
              <a:rPr lang="de-CH" dirty="0" smtClean="0"/>
              <a:t>Reserves</a:t>
            </a:r>
            <a:endParaRPr lang="fr-CH" dirty="0"/>
          </a:p>
        </p:txBody>
      </p:sp>
      <p:sp>
        <p:nvSpPr>
          <p:cNvPr id="19" name="TextBox 18"/>
          <p:cNvSpPr txBox="1"/>
          <p:nvPr/>
        </p:nvSpPr>
        <p:spPr>
          <a:xfrm>
            <a:off x="1339426" y="3716774"/>
            <a:ext cx="864339" cy="369332"/>
          </a:xfrm>
          <a:prstGeom prst="rect">
            <a:avLst/>
          </a:prstGeom>
          <a:noFill/>
        </p:spPr>
        <p:txBody>
          <a:bodyPr wrap="none" rtlCol="0">
            <a:spAutoFit/>
          </a:bodyPr>
          <a:lstStyle/>
          <a:p>
            <a:r>
              <a:rPr lang="de-CH" dirty="0" smtClean="0"/>
              <a:t>Proba.</a:t>
            </a:r>
            <a:endParaRPr lang="fr-CH" dirty="0"/>
          </a:p>
        </p:txBody>
      </p:sp>
    </p:spTree>
    <p:extLst>
      <p:ext uri="{BB962C8B-B14F-4D97-AF65-F5344CB8AC3E}">
        <p14:creationId xmlns:p14="http://schemas.microsoft.com/office/powerpoint/2010/main" val="890175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4507611" y="2018743"/>
            <a:ext cx="4153789" cy="1367933"/>
          </a:xfrm>
          <a:prstGeom prst="rect">
            <a:avLst/>
          </a:prstGeom>
          <a:noFill/>
          <a:ln w="9525">
            <a:solidFill>
              <a:schemeClr val="tx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Font typeface="Wingdings" pitchFamily="2" charset="2"/>
              <a:buChar char="q"/>
            </a:pPr>
            <a:r>
              <a:rPr lang="en-GB" b="1" dirty="0" smtClean="0"/>
              <a:t>Proxy </a:t>
            </a:r>
            <a:r>
              <a:rPr lang="en-GB" b="1" dirty="0"/>
              <a:t>for change of discounted liabilities </a:t>
            </a:r>
            <a:r>
              <a:rPr lang="en-GB" b="1" dirty="0" smtClean="0"/>
              <a:t>w.r.t </a:t>
            </a:r>
            <a:r>
              <a:rPr lang="en-GB" b="1" dirty="0"/>
              <a:t>changes in yield </a:t>
            </a:r>
            <a:r>
              <a:rPr lang="en-GB" b="1" dirty="0" smtClean="0"/>
              <a:t>curves</a:t>
            </a:r>
          </a:p>
          <a:p>
            <a:pPr lvl="1"/>
            <a:r>
              <a:rPr lang="en-GB" dirty="0" smtClean="0"/>
              <a:t>Use modified </a:t>
            </a:r>
            <a:r>
              <a:rPr lang="en-GB" dirty="0"/>
              <a:t>duration of the </a:t>
            </a:r>
            <a:r>
              <a:rPr lang="en-GB" dirty="0" smtClean="0"/>
              <a:t>liabilities</a:t>
            </a:r>
          </a:p>
          <a:p>
            <a:pPr lvl="1"/>
            <a:r>
              <a:rPr lang="en-GB" dirty="0" smtClean="0"/>
              <a:t>Needed for multi-currency environment</a:t>
            </a:r>
          </a:p>
          <a:p>
            <a:endParaRPr lang="en-GB" dirty="0" smtClean="0"/>
          </a:p>
          <a:p>
            <a:endParaRPr lang="en-GB" dirty="0" smtClean="0"/>
          </a:p>
          <a:p>
            <a:endParaRPr lang="en-GB" dirty="0" smtClean="0"/>
          </a:p>
          <a:p>
            <a:endParaRPr lang="fr-FR" dirty="0"/>
          </a:p>
        </p:txBody>
      </p:sp>
      <p:sp>
        <p:nvSpPr>
          <p:cNvPr id="3" name="Content Placeholder 2"/>
          <p:cNvSpPr>
            <a:spLocks noGrp="1"/>
          </p:cNvSpPr>
          <p:nvPr>
            <p:ph idx="1"/>
          </p:nvPr>
        </p:nvSpPr>
        <p:spPr>
          <a:xfrm>
            <a:off x="294725" y="2027210"/>
            <a:ext cx="4107243" cy="3264466"/>
          </a:xfrm>
          <a:ln>
            <a:solidFill>
              <a:schemeClr val="tx2">
                <a:lumMod val="75000"/>
              </a:schemeClr>
            </a:solidFill>
          </a:ln>
        </p:spPr>
        <p:txBody>
          <a:bodyPr/>
          <a:lstStyle/>
          <a:p>
            <a:pPr marL="175950"/>
            <a:endParaRPr lang="de-CH" sz="1200" b="1" dirty="0" smtClean="0"/>
          </a:p>
          <a:p>
            <a:pPr marL="175950"/>
            <a:r>
              <a:rPr lang="de-CH" sz="1200" b="1" dirty="0" smtClean="0"/>
              <a:t>Greater trust </a:t>
            </a:r>
            <a:r>
              <a:rPr lang="en-US" sz="1200" b="1" dirty="0" smtClean="0"/>
              <a:t>given to capital model, its output and people who run it</a:t>
            </a:r>
          </a:p>
          <a:p>
            <a:pPr marL="576000" lvl="1"/>
            <a:r>
              <a:rPr lang="en-US" sz="1200" dirty="0" smtClean="0"/>
              <a:t>Lighter approval process of the SCR</a:t>
            </a:r>
          </a:p>
          <a:p>
            <a:pPr marL="576000" lvl="1"/>
            <a:r>
              <a:rPr lang="en-US" sz="1200" dirty="0" smtClean="0"/>
              <a:t>Limited reviews by review groups</a:t>
            </a:r>
          </a:p>
          <a:p>
            <a:pPr marL="576000" lvl="1"/>
            <a:r>
              <a:rPr lang="en-US" sz="1200" dirty="0" smtClean="0"/>
              <a:t>More emphasis on output rather than engine</a:t>
            </a:r>
          </a:p>
          <a:p>
            <a:pPr marL="576000" lvl="1"/>
            <a:endParaRPr lang="en-US" sz="1200" dirty="0" smtClean="0"/>
          </a:p>
          <a:p>
            <a:pPr marL="576000" lvl="1"/>
            <a:endParaRPr lang="en-US" sz="1200" dirty="0" smtClean="0"/>
          </a:p>
          <a:p>
            <a:r>
              <a:rPr lang="en-US" b="1" dirty="0" smtClean="0"/>
              <a:t>Use of simple </a:t>
            </a:r>
            <a:r>
              <a:rPr lang="en-US" b="1" dirty="0" smtClean="0"/>
              <a:t>capitalisation</a:t>
            </a:r>
            <a:r>
              <a:rPr lang="en-US" b="1" dirty="0" smtClean="0"/>
              <a:t> ratios</a:t>
            </a:r>
          </a:p>
          <a:p>
            <a:pPr marL="576000" lvl="1">
              <a:lnSpc>
                <a:spcPct val="120000"/>
              </a:lnSpc>
            </a:pPr>
            <a:r>
              <a:rPr lang="en-US" sz="1200" dirty="0" smtClean="0"/>
              <a:t>Target ratios or benchmark used in quarterly recalculation</a:t>
            </a:r>
          </a:p>
          <a:p>
            <a:pPr marL="576000" lvl="1">
              <a:lnSpc>
                <a:spcPct val="120000"/>
              </a:lnSpc>
            </a:pPr>
            <a:r>
              <a:rPr lang="en-US" sz="1200" dirty="0" smtClean="0"/>
              <a:t>Evidencing of SCR mvmts through analysis of the available capital mvmts</a:t>
            </a:r>
          </a:p>
          <a:p>
            <a:endParaRPr lang="en-GB" dirty="0"/>
          </a:p>
        </p:txBody>
      </p:sp>
      <p:sp>
        <p:nvSpPr>
          <p:cNvPr id="2" name="Title 1"/>
          <p:cNvSpPr>
            <a:spLocks noGrp="1"/>
          </p:cNvSpPr>
          <p:nvPr>
            <p:ph type="title"/>
          </p:nvPr>
        </p:nvSpPr>
        <p:spPr/>
        <p:txBody>
          <a:bodyPr/>
          <a:lstStyle/>
          <a:p>
            <a:r>
              <a:rPr lang="en-US" dirty="0" smtClean="0"/>
              <a:t>Solutions</a:t>
            </a:r>
            <a:endParaRPr lang="fr-FR" dirty="0"/>
          </a:p>
        </p:txBody>
      </p:sp>
      <p:grpSp>
        <p:nvGrpSpPr>
          <p:cNvPr id="4" name="Group 3"/>
          <p:cNvGrpSpPr/>
          <p:nvPr/>
        </p:nvGrpSpPr>
        <p:grpSpPr>
          <a:xfrm>
            <a:off x="854641" y="1264758"/>
            <a:ext cx="2760626" cy="691018"/>
            <a:chOff x="3204176" y="2932125"/>
            <a:chExt cx="1723002" cy="423194"/>
          </a:xfrm>
        </p:grpSpPr>
        <p:sp>
          <p:nvSpPr>
            <p:cNvPr id="5" name="Oval 4"/>
            <p:cNvSpPr/>
            <p:nvPr/>
          </p:nvSpPr>
          <p:spPr>
            <a:xfrm>
              <a:off x="3204176" y="2932125"/>
              <a:ext cx="1723002" cy="423194"/>
            </a:xfrm>
            <a:prstGeom prst="ellipse">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5"/>
            <p:cNvSpPr txBox="1"/>
            <p:nvPr/>
          </p:nvSpPr>
          <p:spPr>
            <a:xfrm>
              <a:off x="3400462" y="2954797"/>
              <a:ext cx="1352907" cy="327926"/>
            </a:xfrm>
            <a:prstGeom prst="rect">
              <a:avLst/>
            </a:prstGeom>
            <a:noFill/>
          </p:spPr>
          <p:txBody>
            <a:bodyPr wrap="square" rtlCol="0">
              <a:spAutoFit/>
            </a:bodyPr>
            <a:lstStyle/>
            <a:p>
              <a:pPr algn="ctr"/>
              <a:r>
                <a:rPr lang="en-GB" dirty="0" smtClean="0">
                  <a:solidFill>
                    <a:schemeClr val="bg1"/>
                  </a:solidFill>
                </a:rPr>
                <a:t>Risk Adjustment Margin</a:t>
              </a:r>
              <a:endParaRPr lang="en-GB" dirty="0">
                <a:solidFill>
                  <a:schemeClr val="bg1"/>
                </a:solidFill>
              </a:endParaRPr>
            </a:p>
          </p:txBody>
        </p:sp>
      </p:grpSp>
      <p:grpSp>
        <p:nvGrpSpPr>
          <p:cNvPr id="13" name="Group 12"/>
          <p:cNvGrpSpPr/>
          <p:nvPr/>
        </p:nvGrpSpPr>
        <p:grpSpPr>
          <a:xfrm>
            <a:off x="5113374" y="1264758"/>
            <a:ext cx="2760626" cy="691018"/>
            <a:chOff x="3204176" y="2932125"/>
            <a:chExt cx="1723002" cy="423194"/>
          </a:xfrm>
        </p:grpSpPr>
        <p:sp>
          <p:nvSpPr>
            <p:cNvPr id="15" name="Oval 14"/>
            <p:cNvSpPr/>
            <p:nvPr/>
          </p:nvSpPr>
          <p:spPr>
            <a:xfrm>
              <a:off x="3204176" y="2932125"/>
              <a:ext cx="1723002" cy="423194"/>
            </a:xfrm>
            <a:prstGeom prst="ellipse">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5"/>
            <p:cNvSpPr txBox="1"/>
            <p:nvPr/>
          </p:nvSpPr>
          <p:spPr>
            <a:xfrm>
              <a:off x="3400462" y="2954797"/>
              <a:ext cx="1352907" cy="395827"/>
            </a:xfrm>
            <a:prstGeom prst="rect">
              <a:avLst/>
            </a:prstGeom>
            <a:noFill/>
          </p:spPr>
          <p:txBody>
            <a:bodyPr wrap="square" rtlCol="0">
              <a:spAutoFit/>
            </a:bodyPr>
            <a:lstStyle/>
            <a:p>
              <a:pPr algn="ctr"/>
              <a:r>
                <a:rPr lang="en-GB" dirty="0" smtClean="0">
                  <a:solidFill>
                    <a:schemeClr val="bg1"/>
                  </a:solidFill>
                </a:rPr>
                <a:t>Discounted Reserves</a:t>
              </a:r>
              <a:endParaRPr lang="en-GB" dirty="0">
                <a:solidFill>
                  <a:schemeClr val="bg1"/>
                </a:solidFill>
              </a:endParaRPr>
            </a:p>
          </p:txBody>
        </p:sp>
      </p:grpSp>
      <p:grpSp>
        <p:nvGrpSpPr>
          <p:cNvPr id="17" name="Group 16"/>
          <p:cNvGrpSpPr/>
          <p:nvPr/>
        </p:nvGrpSpPr>
        <p:grpSpPr>
          <a:xfrm>
            <a:off x="5121835" y="3762517"/>
            <a:ext cx="2760626" cy="691018"/>
            <a:chOff x="3204176" y="2932125"/>
            <a:chExt cx="1723002" cy="423194"/>
          </a:xfrm>
        </p:grpSpPr>
        <p:sp>
          <p:nvSpPr>
            <p:cNvPr id="18" name="Oval 17"/>
            <p:cNvSpPr/>
            <p:nvPr/>
          </p:nvSpPr>
          <p:spPr>
            <a:xfrm>
              <a:off x="3204176" y="2932125"/>
              <a:ext cx="1723002" cy="423194"/>
            </a:xfrm>
            <a:prstGeom prst="ellipse">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TextBox 18"/>
            <p:cNvSpPr txBox="1"/>
            <p:nvPr/>
          </p:nvSpPr>
          <p:spPr>
            <a:xfrm>
              <a:off x="3400462" y="2954797"/>
              <a:ext cx="1352907" cy="226187"/>
            </a:xfrm>
            <a:prstGeom prst="rect">
              <a:avLst/>
            </a:prstGeom>
            <a:noFill/>
          </p:spPr>
          <p:txBody>
            <a:bodyPr wrap="square" rtlCol="0">
              <a:spAutoFit/>
            </a:bodyPr>
            <a:lstStyle/>
            <a:p>
              <a:pPr algn="ctr"/>
              <a:r>
                <a:rPr lang="en-GB" dirty="0" smtClean="0">
                  <a:solidFill>
                    <a:schemeClr val="bg1"/>
                  </a:solidFill>
                </a:rPr>
                <a:t>CSM</a:t>
              </a:r>
              <a:endParaRPr lang="en-GB" dirty="0">
                <a:solidFill>
                  <a:schemeClr val="bg1"/>
                </a:solidFill>
              </a:endParaRPr>
            </a:p>
          </p:txBody>
        </p:sp>
      </p:grpSp>
      <p:sp>
        <p:nvSpPr>
          <p:cNvPr id="20" name="Content Placeholder 2"/>
          <p:cNvSpPr txBox="1">
            <a:spLocks/>
          </p:cNvSpPr>
          <p:nvPr/>
        </p:nvSpPr>
        <p:spPr bwMode="auto">
          <a:xfrm>
            <a:off x="4507611" y="4541810"/>
            <a:ext cx="4153789" cy="1367933"/>
          </a:xfrm>
          <a:prstGeom prst="rect">
            <a:avLst/>
          </a:prstGeom>
          <a:noFill/>
          <a:ln w="9525">
            <a:solidFill>
              <a:schemeClr val="tx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p>
          <a:p>
            <a:r>
              <a:rPr lang="en-GB" dirty="0" smtClean="0"/>
              <a:t>Simplified amortisation assumptions</a:t>
            </a:r>
          </a:p>
          <a:p>
            <a:r>
              <a:rPr lang="en-GB" dirty="0" smtClean="0"/>
              <a:t>Sensitivity analysis on applied assumptions</a:t>
            </a:r>
          </a:p>
          <a:p>
            <a:pPr algn="ctr"/>
            <a:endParaRPr lang="en-GB" dirty="0" smtClean="0"/>
          </a:p>
          <a:p>
            <a:endParaRPr lang="en-GB" dirty="0" smtClean="0"/>
          </a:p>
          <a:p>
            <a:endParaRPr lang="en-GB" dirty="0" smtClean="0"/>
          </a:p>
          <a:p>
            <a:endParaRPr lang="en-GB" dirty="0" smtClean="0"/>
          </a:p>
          <a:p>
            <a:endParaRPr lang="fr-FR" dirty="0"/>
          </a:p>
        </p:txBody>
      </p:sp>
    </p:spTree>
    <p:extLst>
      <p:ext uri="{BB962C8B-B14F-4D97-AF65-F5344CB8AC3E}">
        <p14:creationId xmlns:p14="http://schemas.microsoft.com/office/powerpoint/2010/main" val="925707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75" name="Group 23"/>
          <p:cNvGraphicFramePr>
            <a:graphicFrameLocks noGrp="1"/>
          </p:cNvGraphicFramePr>
          <p:nvPr>
            <p:extLst>
              <p:ext uri="{D42A27DB-BD31-4B8C-83A1-F6EECF244321}">
                <p14:modId xmlns:p14="http://schemas.microsoft.com/office/powerpoint/2010/main" val="2115480154"/>
              </p:ext>
            </p:extLst>
          </p:nvPr>
        </p:nvGraphicFramePr>
        <p:xfrm>
          <a:off x="608642" y="1262614"/>
          <a:ext cx="7670800" cy="2574729"/>
        </p:xfrm>
        <a:graphic>
          <a:graphicData uri="http://schemas.openxmlformats.org/drawingml/2006/table">
            <a:tbl>
              <a:tblPr/>
              <a:tblGrid>
                <a:gridCol w="530225"/>
                <a:gridCol w="7140575"/>
              </a:tblGrid>
              <a:tr h="4587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1</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rPr>
                        <a:t>IFRS 4 Phase 2 – A new comprehensive accounting standard</a:t>
                      </a:r>
                      <a:endPar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endParaRP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619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2</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IFRS 4 Phase 2 - Introduction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572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3</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Risk Adjustment Margin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4</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Challenges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rPr>
                        <a:t>5</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2"/>
                          </a:solidFill>
                          <a:latin typeface="+mn-lt"/>
                          <a:ea typeface="+mn-ea"/>
                          <a:cs typeface="+mn-cs"/>
                          <a:sym typeface="Wingdings" pitchFamily="2" charset="2"/>
                        </a:rPr>
                        <a:t>Example</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6</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Conclusion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1152053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4626145" y="1221184"/>
            <a:ext cx="3883065" cy="1304885"/>
          </a:xfrm>
          <a:prstGeom prst="rect">
            <a:avLst/>
          </a:prstGeom>
          <a:noFill/>
          <a:ln w="9525">
            <a:solidFill>
              <a:schemeClr val="tx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p>
          <a:p>
            <a:pPr algn="ctr"/>
            <a:r>
              <a:rPr lang="en-GB" dirty="0" smtClean="0"/>
              <a:t>IFRS 4 phase 1 adjusted for:</a:t>
            </a:r>
          </a:p>
          <a:p>
            <a:pPr lvl="1"/>
            <a:r>
              <a:rPr lang="en-GB" dirty="0" smtClean="0"/>
              <a:t>Discounting impact</a:t>
            </a:r>
          </a:p>
          <a:p>
            <a:pPr lvl="1"/>
            <a:r>
              <a:rPr lang="en-GB" dirty="0" smtClean="0"/>
              <a:t>Market Value Margin (MVM)</a:t>
            </a:r>
          </a:p>
          <a:p>
            <a:pPr lvl="1"/>
            <a:r>
              <a:rPr lang="en-GB" dirty="0" smtClean="0"/>
              <a:t>Contractual Service Margin (CSM)</a:t>
            </a:r>
            <a:endParaRPr lang="en-GB" dirty="0"/>
          </a:p>
        </p:txBody>
      </p:sp>
      <p:sp>
        <p:nvSpPr>
          <p:cNvPr id="3" name="Content Placeholder 2"/>
          <p:cNvSpPr>
            <a:spLocks noGrp="1"/>
          </p:cNvSpPr>
          <p:nvPr>
            <p:ph idx="1"/>
          </p:nvPr>
        </p:nvSpPr>
        <p:spPr>
          <a:xfrm>
            <a:off x="702803" y="1220807"/>
            <a:ext cx="3581330" cy="1305262"/>
          </a:xfrm>
          <a:ln>
            <a:solidFill>
              <a:schemeClr val="tx2">
                <a:lumMod val="75000"/>
              </a:schemeClr>
            </a:solidFill>
          </a:ln>
        </p:spPr>
        <p:txBody>
          <a:bodyPr/>
          <a:lstStyle/>
          <a:p>
            <a:endParaRPr lang="en-GB" dirty="0" smtClean="0"/>
          </a:p>
          <a:p>
            <a:endParaRPr lang="en-GB" sz="800" dirty="0" smtClean="0"/>
          </a:p>
          <a:p>
            <a:pPr algn="ctr"/>
            <a:r>
              <a:rPr lang="de-CH" dirty="0" smtClean="0"/>
              <a:t>Estimate as at 1 January 2014:</a:t>
            </a:r>
          </a:p>
          <a:p>
            <a:pPr lvl="1"/>
            <a:r>
              <a:rPr lang="de-CH" dirty="0" smtClean="0"/>
              <a:t>Reserves</a:t>
            </a:r>
          </a:p>
          <a:p>
            <a:pPr lvl="1"/>
            <a:r>
              <a:rPr lang="de-CH" dirty="0" smtClean="0"/>
              <a:t>Unearned</a:t>
            </a:r>
            <a:r>
              <a:rPr lang="de-CH" dirty="0" smtClean="0"/>
              <a:t> Premium</a:t>
            </a:r>
            <a:endParaRPr lang="fr-FR" dirty="0"/>
          </a:p>
          <a:p>
            <a:pPr marL="0" indent="0">
              <a:buNone/>
            </a:pPr>
            <a:endParaRPr lang="en-GB" dirty="0"/>
          </a:p>
          <a:p>
            <a:pPr algn="ctr"/>
            <a:endParaRPr lang="en-GB" sz="1200" dirty="0"/>
          </a:p>
          <a:p>
            <a:endParaRPr lang="en-GB" dirty="0" smtClean="0"/>
          </a:p>
          <a:p>
            <a:endParaRPr lang="en-GB" dirty="0"/>
          </a:p>
          <a:p>
            <a:endParaRPr lang="en-GB" dirty="0" smtClean="0"/>
          </a:p>
          <a:p>
            <a:endParaRPr lang="en-GB" dirty="0"/>
          </a:p>
        </p:txBody>
      </p:sp>
      <p:sp>
        <p:nvSpPr>
          <p:cNvPr id="2" name="Title 1"/>
          <p:cNvSpPr>
            <a:spLocks noGrp="1"/>
          </p:cNvSpPr>
          <p:nvPr>
            <p:ph type="title"/>
          </p:nvPr>
        </p:nvSpPr>
        <p:spPr/>
        <p:txBody>
          <a:bodyPr/>
          <a:lstStyle/>
          <a:p>
            <a:r>
              <a:rPr lang="en-GB" dirty="0" smtClean="0"/>
              <a:t>Example - Assumptions</a:t>
            </a:r>
            <a:endParaRPr lang="fr-FR" dirty="0"/>
          </a:p>
        </p:txBody>
      </p:sp>
      <p:grpSp>
        <p:nvGrpSpPr>
          <p:cNvPr id="4" name="Group 3"/>
          <p:cNvGrpSpPr/>
          <p:nvPr/>
        </p:nvGrpSpPr>
        <p:grpSpPr>
          <a:xfrm>
            <a:off x="1481173" y="1026213"/>
            <a:ext cx="1880093" cy="423194"/>
            <a:chOff x="3204176" y="2932125"/>
            <a:chExt cx="1723002" cy="423194"/>
          </a:xfrm>
        </p:grpSpPr>
        <p:sp>
          <p:nvSpPr>
            <p:cNvPr id="5" name="Oval 4"/>
            <p:cNvSpPr/>
            <p:nvPr/>
          </p:nvSpPr>
          <p:spPr>
            <a:xfrm>
              <a:off x="3204176" y="2932125"/>
              <a:ext cx="1723002" cy="423194"/>
            </a:xfrm>
            <a:prstGeom prst="ellipse">
              <a:avLst/>
            </a:prstGeom>
            <a:solidFill>
              <a:schemeClr val="bg2">
                <a:lumMod val="75000"/>
              </a:schemeClr>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5"/>
            <p:cNvSpPr txBox="1"/>
            <p:nvPr/>
          </p:nvSpPr>
          <p:spPr>
            <a:xfrm>
              <a:off x="3400462" y="2954797"/>
              <a:ext cx="1352907" cy="307777"/>
            </a:xfrm>
            <a:prstGeom prst="rect">
              <a:avLst/>
            </a:prstGeom>
            <a:noFill/>
          </p:spPr>
          <p:txBody>
            <a:bodyPr wrap="square" rtlCol="0">
              <a:spAutoFit/>
            </a:bodyPr>
            <a:lstStyle/>
            <a:p>
              <a:pPr algn="ctr"/>
              <a:r>
                <a:rPr lang="en-GB" sz="1400" b="1" dirty="0">
                  <a:solidFill>
                    <a:schemeClr val="bg1"/>
                  </a:solidFill>
                </a:rPr>
                <a:t>IFRS 4 phase </a:t>
              </a:r>
              <a:r>
                <a:rPr lang="en-GB" sz="1400" b="1" dirty="0" smtClean="0">
                  <a:solidFill>
                    <a:schemeClr val="bg1"/>
                  </a:solidFill>
                </a:rPr>
                <a:t>1</a:t>
              </a:r>
              <a:endParaRPr lang="en-GB" sz="1400" b="1" dirty="0">
                <a:solidFill>
                  <a:schemeClr val="bg1"/>
                </a:solidFill>
              </a:endParaRPr>
            </a:p>
          </p:txBody>
        </p:sp>
      </p:grpSp>
      <p:grpSp>
        <p:nvGrpSpPr>
          <p:cNvPr id="7" name="Group 6"/>
          <p:cNvGrpSpPr/>
          <p:nvPr/>
        </p:nvGrpSpPr>
        <p:grpSpPr>
          <a:xfrm>
            <a:off x="5573195" y="1021954"/>
            <a:ext cx="1723002" cy="423194"/>
            <a:chOff x="3204176" y="2932125"/>
            <a:chExt cx="1723002" cy="423194"/>
          </a:xfrm>
        </p:grpSpPr>
        <p:sp>
          <p:nvSpPr>
            <p:cNvPr id="8" name="Oval 7"/>
            <p:cNvSpPr/>
            <p:nvPr/>
          </p:nvSpPr>
          <p:spPr>
            <a:xfrm>
              <a:off x="3204176" y="2932125"/>
              <a:ext cx="1723002" cy="423194"/>
            </a:xfrm>
            <a:prstGeom prst="ellipse">
              <a:avLst/>
            </a:prstGeom>
            <a:solidFill>
              <a:srgbClr val="7373A0"/>
            </a:solidFill>
            <a:ln w="9525">
              <a:solidFill>
                <a:srgbClr val="737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extBox 8"/>
            <p:cNvSpPr txBox="1"/>
            <p:nvPr/>
          </p:nvSpPr>
          <p:spPr>
            <a:xfrm>
              <a:off x="3400462" y="2989833"/>
              <a:ext cx="1352907" cy="307777"/>
            </a:xfrm>
            <a:prstGeom prst="rect">
              <a:avLst/>
            </a:prstGeom>
            <a:noFill/>
          </p:spPr>
          <p:txBody>
            <a:bodyPr wrap="square" rtlCol="0">
              <a:spAutoFit/>
            </a:bodyPr>
            <a:lstStyle/>
            <a:p>
              <a:r>
                <a:rPr lang="en-GB" sz="1400" b="1" dirty="0" smtClean="0">
                  <a:solidFill>
                    <a:schemeClr val="bg1"/>
                  </a:solidFill>
                </a:rPr>
                <a:t>IFRS 4 </a:t>
              </a:r>
              <a:r>
                <a:rPr lang="en-GB" sz="1200" b="1" dirty="0" smtClean="0">
                  <a:solidFill>
                    <a:schemeClr val="bg1"/>
                  </a:solidFill>
                </a:rPr>
                <a:t>phase 2</a:t>
              </a:r>
              <a:endParaRPr lang="en-GB" sz="1200" b="1" dirty="0">
                <a:solidFill>
                  <a:schemeClr val="bg1"/>
                </a:solidFill>
              </a:endParaRPr>
            </a:p>
          </p:txBody>
        </p:sp>
      </p:grpSp>
      <p:sp>
        <p:nvSpPr>
          <p:cNvPr id="11" name="Content Placeholder 2"/>
          <p:cNvSpPr txBox="1">
            <a:spLocks/>
          </p:cNvSpPr>
          <p:nvPr/>
        </p:nvSpPr>
        <p:spPr bwMode="auto">
          <a:xfrm>
            <a:off x="344487" y="2543004"/>
            <a:ext cx="8448675" cy="4111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smtClean="0"/>
              <a:t>Portfolio with 8 contracts</a:t>
            </a:r>
          </a:p>
          <a:p>
            <a:pPr lvl="1"/>
            <a:r>
              <a:rPr lang="en-GB" dirty="0" smtClean="0"/>
              <a:t>Currency, inception date, premium, ULR and commission rate specified per contract</a:t>
            </a:r>
          </a:p>
          <a:p>
            <a:pPr marL="342900" lvl="1" indent="-342900">
              <a:buFont typeface="Wingdings" pitchFamily="2" charset="2"/>
              <a:buChar char="q"/>
            </a:pPr>
            <a:r>
              <a:rPr lang="en-GB" sz="1600" dirty="0" smtClean="0"/>
              <a:t>Payment pattern, premium earning pattern, commission earning pattern and margin earning pattern are all assumed to be the same</a:t>
            </a:r>
          </a:p>
          <a:p>
            <a:pPr marL="342900" lvl="1" indent="-342900">
              <a:buFont typeface="Wingdings" pitchFamily="2" charset="2"/>
              <a:buChar char="q"/>
            </a:pPr>
            <a:r>
              <a:rPr lang="en-GB" sz="1600" dirty="0" smtClean="0"/>
              <a:t>Premium reserves = 100% ULR * unearned premium</a:t>
            </a:r>
          </a:p>
          <a:p>
            <a:pPr marL="342900" lvl="1" indent="-342900">
              <a:buFont typeface="Wingdings" pitchFamily="2" charset="2"/>
              <a:buChar char="q"/>
            </a:pPr>
            <a:r>
              <a:rPr lang="en-GB" sz="1600" dirty="0" smtClean="0"/>
              <a:t>Margin is the part of the premium above the combined ratio</a:t>
            </a:r>
          </a:p>
          <a:p>
            <a:pPr lvl="1">
              <a:buFont typeface="Arial" panose="020B0604020202020204" pitchFamily="34" charset="0"/>
              <a:buChar char="•"/>
            </a:pPr>
            <a:r>
              <a:rPr lang="en-GB" dirty="0" smtClean="0"/>
              <a:t>CSM should be adjusted to reflect the changes in the estimates of cash flows relating to future  coverage or services</a:t>
            </a:r>
          </a:p>
          <a:p>
            <a:pPr marL="342900" lvl="1" indent="-342900">
              <a:buFont typeface="Wingdings" pitchFamily="2" charset="2"/>
              <a:buChar char="q"/>
            </a:pPr>
            <a:r>
              <a:rPr lang="en-GB" sz="1600" dirty="0" smtClean="0"/>
              <a:t>Market Value Margin calculated using </a:t>
            </a:r>
            <a:r>
              <a:rPr lang="en-GB" sz="1600" dirty="0" smtClean="0"/>
              <a:t>CoC</a:t>
            </a:r>
            <a:r>
              <a:rPr lang="en-GB" sz="1600" dirty="0" smtClean="0"/>
              <a:t> method</a:t>
            </a:r>
          </a:p>
          <a:p>
            <a:pPr lvl="1">
              <a:buFont typeface="Arial" panose="020B0604020202020204" pitchFamily="34" charset="0"/>
              <a:buChar char="•"/>
            </a:pPr>
            <a:r>
              <a:rPr lang="en-GB" dirty="0" smtClean="0"/>
              <a:t>All risk relates only to reserve risk</a:t>
            </a:r>
          </a:p>
          <a:p>
            <a:pPr lvl="1">
              <a:buFont typeface="Arial" panose="020B0604020202020204" pitchFamily="34" charset="0"/>
              <a:buChar char="•"/>
            </a:pPr>
            <a:r>
              <a:rPr lang="en-GB" dirty="0" smtClean="0"/>
              <a:t>Reserve risk follows a lognormal distribution</a:t>
            </a:r>
          </a:p>
          <a:p>
            <a:pPr lvl="1">
              <a:buFont typeface="Arial" panose="020B0604020202020204" pitchFamily="34" charset="0"/>
              <a:buChar char="•"/>
            </a:pPr>
            <a:r>
              <a:rPr lang="en-US" dirty="0" smtClean="0"/>
              <a:t>Risk </a:t>
            </a:r>
            <a:r>
              <a:rPr lang="en-US" dirty="0"/>
              <a:t>measure is the value at risk at 99.5 </a:t>
            </a:r>
            <a:r>
              <a:rPr lang="en-US" dirty="0" smtClean="0"/>
              <a:t>%</a:t>
            </a:r>
          </a:p>
          <a:p>
            <a:pPr marL="342900" lvl="1" indent="-342900">
              <a:buFont typeface="Wingdings" pitchFamily="2" charset="2"/>
              <a:buChar char="q"/>
            </a:pPr>
            <a:r>
              <a:rPr lang="de-CH" sz="1600" dirty="0" smtClean="0"/>
              <a:t>Yield</a:t>
            </a:r>
            <a:r>
              <a:rPr lang="de-CH" sz="1600" dirty="0" smtClean="0"/>
              <a:t> </a:t>
            </a:r>
            <a:r>
              <a:rPr lang="de-CH" sz="1600" dirty="0" smtClean="0"/>
              <a:t>curve</a:t>
            </a:r>
            <a:r>
              <a:rPr lang="de-CH" sz="1600" dirty="0" smtClean="0"/>
              <a:t> for </a:t>
            </a:r>
            <a:r>
              <a:rPr lang="de-CH" sz="1600" dirty="0" smtClean="0"/>
              <a:t>each</a:t>
            </a:r>
            <a:r>
              <a:rPr lang="de-CH" sz="1600" dirty="0" smtClean="0"/>
              <a:t> currency as at 1 January 2014</a:t>
            </a:r>
          </a:p>
          <a:p>
            <a:pPr lvl="1">
              <a:buFont typeface="Arial" panose="020B0604020202020204" pitchFamily="34" charset="0"/>
              <a:buChar char="•"/>
            </a:pPr>
            <a:r>
              <a:rPr lang="de-CH" dirty="0"/>
              <a:t>Portfolio contains 2 currencies, USD and EUR</a:t>
            </a:r>
            <a:endParaRPr lang="en-GB" dirty="0"/>
          </a:p>
          <a:p>
            <a:pPr lvl="1">
              <a:buFont typeface="Arial" panose="020B0604020202020204" pitchFamily="34" charset="0"/>
              <a:buChar char="•"/>
            </a:pPr>
            <a:endParaRPr lang="en-GB" sz="900" dirty="0" smtClean="0"/>
          </a:p>
          <a:p>
            <a:endParaRPr lang="en-GB" sz="2400" dirty="0"/>
          </a:p>
        </p:txBody>
      </p:sp>
    </p:spTree>
    <p:extLst>
      <p:ext uri="{BB962C8B-B14F-4D97-AF65-F5344CB8AC3E}">
        <p14:creationId xmlns:p14="http://schemas.microsoft.com/office/powerpoint/2010/main" val="84692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2070" y="116142"/>
            <a:ext cx="8442325" cy="706437"/>
          </a:xfrm>
        </p:spPr>
        <p:txBody>
          <a:bodyPr/>
          <a:lstStyle/>
          <a:p>
            <a:r>
              <a:rPr lang="en-US" sz="2400" b="1" dirty="0" smtClean="0"/>
              <a:t>A few encounters with IFRS 4 Phase 2</a:t>
            </a:r>
            <a:endParaRPr lang="en-US" sz="2400"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579" y="1846326"/>
            <a:ext cx="3764331" cy="2495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21" y="790956"/>
            <a:ext cx="4596415" cy="211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 y="2901695"/>
            <a:ext cx="4580604" cy="238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622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381669" y="4859230"/>
            <a:ext cx="8448675" cy="1245234"/>
          </a:xfrm>
        </p:spPr>
        <p:txBody>
          <a:bodyPr/>
          <a:lstStyle/>
          <a:p>
            <a:r>
              <a:rPr lang="en-GB" sz="1200" dirty="0" smtClean="0"/>
              <a:t>Reserve levels are the same between both phases but split of reserves is different</a:t>
            </a:r>
          </a:p>
          <a:p>
            <a:r>
              <a:rPr lang="en-US" sz="1200" dirty="0"/>
              <a:t>On the basis of the above IFRS 4 phase 1 claims reserve of 825.4 EUR, </a:t>
            </a:r>
            <a:r>
              <a:rPr lang="en-US" sz="1200" dirty="0" smtClean="0"/>
              <a:t>the modified </a:t>
            </a:r>
            <a:r>
              <a:rPr lang="en-US" sz="1200" dirty="0"/>
              <a:t>duration as at 1 January 2014 is estimated to be </a:t>
            </a:r>
            <a:r>
              <a:rPr lang="en-US" sz="1200" dirty="0" smtClean="0"/>
              <a:t>1.92 (to be used later)</a:t>
            </a:r>
          </a:p>
          <a:p>
            <a:r>
              <a:rPr lang="en-US" sz="1200" dirty="0"/>
              <a:t>In some cases, we have done </a:t>
            </a:r>
            <a:r>
              <a:rPr lang="en-US" sz="1200" dirty="0" smtClean="0"/>
              <a:t>some simplifications </a:t>
            </a:r>
            <a:r>
              <a:rPr lang="en-US" sz="1200" dirty="0"/>
              <a:t>(e.g. </a:t>
            </a:r>
            <a:r>
              <a:rPr lang="en-US" sz="1200" dirty="0" smtClean="0"/>
              <a:t>MVM) </a:t>
            </a:r>
            <a:r>
              <a:rPr lang="en-US" sz="1200" dirty="0"/>
              <a:t>in order to have an acceptable level of complexity in </a:t>
            </a:r>
            <a:r>
              <a:rPr lang="en-US" sz="1200" dirty="0" smtClean="0"/>
              <a:t>the proposed </a:t>
            </a:r>
            <a:r>
              <a:rPr lang="en-US" sz="1200" dirty="0"/>
              <a:t>calculations.</a:t>
            </a:r>
          </a:p>
          <a:p>
            <a:r>
              <a:rPr lang="en-US" sz="1200" dirty="0" smtClean="0"/>
              <a:t>We must remember this is an extremely </a:t>
            </a:r>
            <a:r>
              <a:rPr lang="en-US" sz="1200" dirty="0"/>
              <a:t>simple </a:t>
            </a:r>
            <a:r>
              <a:rPr lang="en-US" sz="1200" dirty="0" smtClean="0"/>
              <a:t>portfolio. For </a:t>
            </a:r>
            <a:r>
              <a:rPr lang="en-US" sz="1200" dirty="0"/>
              <a:t>a “real‐life” (re)insurance company, </a:t>
            </a:r>
            <a:r>
              <a:rPr lang="en-US" sz="1200" dirty="0" smtClean="0"/>
              <a:t>the calculations </a:t>
            </a:r>
            <a:r>
              <a:rPr lang="en-US" sz="1200" dirty="0"/>
              <a:t>could rapidly become extremely complicated. </a:t>
            </a:r>
            <a:endParaRPr lang="en-GB" sz="1200" dirty="0"/>
          </a:p>
        </p:txBody>
      </p:sp>
      <p:sp>
        <p:nvSpPr>
          <p:cNvPr id="2" name="Title 1"/>
          <p:cNvSpPr>
            <a:spLocks noGrp="1"/>
          </p:cNvSpPr>
          <p:nvPr>
            <p:ph type="title"/>
          </p:nvPr>
        </p:nvSpPr>
        <p:spPr/>
        <p:txBody>
          <a:bodyPr/>
          <a:lstStyle/>
          <a:p>
            <a:r>
              <a:rPr lang="en-GB" dirty="0" smtClean="0"/>
              <a:t>Balance Sheet as at 1 January 2014</a:t>
            </a:r>
            <a:endParaRPr lang="en-GB" dirty="0"/>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1952430" y="1016634"/>
            <a:ext cx="5309870" cy="3859530"/>
          </a:xfrm>
          <a:prstGeom prst="rect">
            <a:avLst/>
          </a:prstGeom>
          <a:noFill/>
          <a:ln>
            <a:noFill/>
          </a:ln>
        </p:spPr>
      </p:pic>
    </p:spTree>
    <p:extLst>
      <p:ext uri="{BB962C8B-B14F-4D97-AF65-F5344CB8AC3E}">
        <p14:creationId xmlns:p14="http://schemas.microsoft.com/office/powerpoint/2010/main" val="3359952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364736" y="4698364"/>
            <a:ext cx="8448675" cy="1245234"/>
          </a:xfrm>
        </p:spPr>
        <p:txBody>
          <a:bodyPr/>
          <a:lstStyle/>
          <a:p>
            <a:r>
              <a:rPr lang="en-GB" sz="1200" dirty="0"/>
              <a:t>In order to estimate the Balance Sheets as at 1Q 2014 assuming no changes in ULR, CoV, Yield Curve, FX and commissions, we are just making the following short-cuts</a:t>
            </a:r>
            <a:r>
              <a:rPr lang="en-GB" sz="1200" dirty="0" smtClean="0"/>
              <a:t>:</a:t>
            </a:r>
          </a:p>
          <a:p>
            <a:r>
              <a:rPr lang="en-GB" sz="1200" dirty="0" smtClean="0"/>
              <a:t>No new contracts are signed</a:t>
            </a:r>
            <a:endParaRPr lang="de-CH" sz="1200" dirty="0"/>
          </a:p>
          <a:p>
            <a:pPr lvl="0"/>
            <a:r>
              <a:rPr lang="en-GB" sz="1200" dirty="0"/>
              <a:t>The patterns for calendar year 2014 as at 1Q 2014 are equal to 75% of the patterns for calendar year 2014 as at 1 January </a:t>
            </a:r>
            <a:r>
              <a:rPr lang="en-GB" sz="1200" dirty="0" smtClean="0"/>
              <a:t>2014</a:t>
            </a:r>
            <a:endParaRPr lang="de-CH" sz="1200" dirty="0"/>
          </a:p>
          <a:p>
            <a:pPr lvl="0"/>
            <a:r>
              <a:rPr lang="en-GB" sz="1200" dirty="0"/>
              <a:t>The discounting will be done on the basis of 3 quarters for year </a:t>
            </a:r>
            <a:r>
              <a:rPr lang="en-GB" sz="1200" dirty="0" smtClean="0"/>
              <a:t>2014</a:t>
            </a:r>
            <a:endParaRPr lang="de-CH" sz="1200" dirty="0"/>
          </a:p>
        </p:txBody>
      </p:sp>
      <p:sp>
        <p:nvSpPr>
          <p:cNvPr id="2" name="Title 1"/>
          <p:cNvSpPr>
            <a:spLocks noGrp="1"/>
          </p:cNvSpPr>
          <p:nvPr>
            <p:ph type="title"/>
          </p:nvPr>
        </p:nvSpPr>
        <p:spPr/>
        <p:txBody>
          <a:bodyPr/>
          <a:lstStyle/>
          <a:p>
            <a:r>
              <a:rPr lang="en-GB" dirty="0" smtClean="0"/>
              <a:t>Balance Sheet as at 1 April 2014 assuming no changes</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49404" y="1041398"/>
            <a:ext cx="5825066" cy="3505202"/>
          </a:xfrm>
          <a:prstGeom prst="rect">
            <a:avLst/>
          </a:prstGeom>
          <a:noFill/>
          <a:ln>
            <a:noFill/>
          </a:ln>
        </p:spPr>
      </p:pic>
    </p:spTree>
    <p:extLst>
      <p:ext uri="{BB962C8B-B14F-4D97-AF65-F5344CB8AC3E}">
        <p14:creationId xmlns:p14="http://schemas.microsoft.com/office/powerpoint/2010/main" val="1678280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364736" y="5520267"/>
            <a:ext cx="8448675" cy="694264"/>
          </a:xfrm>
        </p:spPr>
        <p:txBody>
          <a:bodyPr/>
          <a:lstStyle/>
          <a:p>
            <a:r>
              <a:rPr lang="de-CH" sz="1200" dirty="0" smtClean="0"/>
              <a:t>No change in undiscounted </a:t>
            </a:r>
            <a:r>
              <a:rPr lang="en-US" sz="1200" dirty="0" smtClean="0"/>
              <a:t>reserves but yield curve is lower</a:t>
            </a:r>
          </a:p>
          <a:p>
            <a:r>
              <a:rPr lang="en-US" sz="1200" dirty="0" smtClean="0"/>
              <a:t>Only impacts IFRS 4 phase 2</a:t>
            </a:r>
            <a:endParaRPr lang="en-US" sz="1200" dirty="0"/>
          </a:p>
        </p:txBody>
      </p:sp>
      <p:sp>
        <p:nvSpPr>
          <p:cNvPr id="2" name="Title 1"/>
          <p:cNvSpPr>
            <a:spLocks noGrp="1"/>
          </p:cNvSpPr>
          <p:nvPr>
            <p:ph type="title"/>
          </p:nvPr>
        </p:nvSpPr>
        <p:spPr/>
        <p:txBody>
          <a:bodyPr/>
          <a:lstStyle/>
          <a:p>
            <a:r>
              <a:rPr lang="en-GB" dirty="0" smtClean="0"/>
              <a:t>Balance Sheet as at 1 April 2014 assuming Yield Curve changes</a:t>
            </a:r>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155489"/>
            <a:ext cx="4446058" cy="4059978"/>
          </a:xfrm>
          <a:prstGeom prst="rect">
            <a:avLst/>
          </a:prstGeom>
          <a:noFill/>
          <a:ln>
            <a:noFill/>
          </a:ln>
        </p:spPr>
      </p:pic>
    </p:spTree>
    <p:extLst>
      <p:ext uri="{BB962C8B-B14F-4D97-AF65-F5344CB8AC3E}">
        <p14:creationId xmlns:p14="http://schemas.microsoft.com/office/powerpoint/2010/main" val="2852036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Proxy Estimation of Yield Curve Changes</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44488" y="1262024"/>
                <a:ext cx="8448675" cy="4864140"/>
              </a:xfrm>
            </p:spPr>
            <p:txBody>
              <a:bodyPr/>
              <a:lstStyle/>
              <a:p>
                <a:r>
                  <a:rPr lang="en-US" dirty="0" smtClean="0"/>
                  <a:t>Modified duration is</a:t>
                </a:r>
                <a:r>
                  <a:rPr lang="en-US" dirty="0"/>
                  <a:t> 1.80 as at 1Q 2014 </a:t>
                </a:r>
                <a:r>
                  <a:rPr lang="en-US" dirty="0" smtClean="0"/>
                  <a:t> and before the yield curve changes</a:t>
                </a:r>
              </a:p>
              <a:p>
                <a:pPr lvl="1"/>
                <a:r>
                  <a:rPr lang="en-US" dirty="0" smtClean="0"/>
                  <a:t>Same for all 4 elements due to the use of the same pattern</a:t>
                </a:r>
              </a:p>
              <a:p>
                <a:r>
                  <a:rPr lang="en-US" dirty="0" smtClean="0"/>
                  <a:t>Proxy for change in value due to yield curve changes is given by:</a:t>
                </a:r>
              </a:p>
              <a:p>
                <a:endParaRPr lang="en-US" dirty="0"/>
              </a:p>
              <a:p>
                <a14:m>
                  <m:oMath xmlns:m="http://schemas.openxmlformats.org/officeDocument/2006/math">
                    <m:r>
                      <a:rPr lang="en-US" i="1" smtClean="0">
                        <a:latin typeface="Cambria Math"/>
                        <a:ea typeface="Cambria Math"/>
                      </a:rPr>
                      <m:t>∆</m:t>
                    </m:r>
                    <m:r>
                      <a:rPr lang="en-US" b="0" i="1" smtClean="0">
                        <a:latin typeface="Cambria Math"/>
                        <a:ea typeface="Cambria Math"/>
                      </a:rPr>
                      <m:t>𝑉𝑎𝑙𝑢𝑒</m:t>
                    </m:r>
                    <m:r>
                      <a:rPr lang="en-US" b="0" i="1" smtClean="0">
                        <a:latin typeface="Cambria Math"/>
                        <a:ea typeface="Cambria Math"/>
                      </a:rPr>
                      <m:t> ≈−</m:t>
                    </m:r>
                    <m:r>
                      <a:rPr lang="en-US" b="0" i="1" smtClean="0">
                        <a:latin typeface="Cambria Math"/>
                        <a:ea typeface="Cambria Math"/>
                      </a:rPr>
                      <m:t>𝑉𝑎𝑙𝑢𝑒</m:t>
                    </m:r>
                    <m:r>
                      <a:rPr lang="en-US" b="0" i="1" smtClean="0">
                        <a:latin typeface="Cambria Math"/>
                        <a:ea typeface="Cambria Math"/>
                      </a:rPr>
                      <m:t> ×</m:t>
                    </m:r>
                    <m:r>
                      <a:rPr lang="en-US" b="0" i="1" smtClean="0">
                        <a:latin typeface="Cambria Math"/>
                        <a:ea typeface="Cambria Math"/>
                      </a:rPr>
                      <m:t>𝑀𝑜𝑑𝑖𝑓𝑖𝑒𝑑</m:t>
                    </m:r>
                    <m:r>
                      <a:rPr lang="en-US" b="0" i="1" smtClean="0">
                        <a:latin typeface="Cambria Math"/>
                        <a:ea typeface="Cambria Math"/>
                      </a:rPr>
                      <m:t> </m:t>
                    </m:r>
                    <m:r>
                      <a:rPr lang="en-US" b="0" i="1" smtClean="0">
                        <a:latin typeface="Cambria Math"/>
                        <a:ea typeface="Cambria Math"/>
                      </a:rPr>
                      <m:t>𝐷𝑢𝑟𝑎𝑡𝑖𝑜𝑛</m:t>
                    </m:r>
                    <m:r>
                      <a:rPr lang="en-US" b="0" i="1" smtClean="0">
                        <a:latin typeface="Cambria Math"/>
                        <a:ea typeface="Cambria Math"/>
                      </a:rPr>
                      <m:t> × ∆</m:t>
                    </m:r>
                    <m:r>
                      <a:rPr lang="en-US" b="0" i="1" smtClean="0">
                        <a:latin typeface="Cambria Math"/>
                        <a:ea typeface="Cambria Math"/>
                      </a:rPr>
                      <m:t>𝑌𝑖𝑒𝑙𝑑</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44488" y="1262024"/>
                <a:ext cx="8448675" cy="4864140"/>
              </a:xfrm>
              <a:blipFill rotWithShape="1">
                <a:blip r:embed="rId2"/>
                <a:stretch>
                  <a:fillRect l="-144" t="-125"/>
                </a:stretch>
              </a:blipFill>
            </p:spPr>
            <p:txBody>
              <a:bodyPr/>
              <a:lstStyle/>
              <a:p>
                <a:r>
                  <a:rPr lang="en-US">
                    <a:noFill/>
                  </a:rPr>
                  <a:t> </a:t>
                </a:r>
              </a:p>
            </p:txBody>
          </p:sp>
        </mc:Fallback>
      </mc:AlternateContent>
      <p:sp>
        <p:nvSpPr>
          <p:cNvPr id="4" name="Rectangle 3"/>
          <p:cNvSpPr/>
          <p:nvPr/>
        </p:nvSpPr>
        <p:spPr>
          <a:xfrm>
            <a:off x="7254744" y="1549190"/>
            <a:ext cx="1579418" cy="10504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79609" y="5062716"/>
            <a:ext cx="8237858" cy="12618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006A8D"/>
              </a:buClr>
              <a:buFont typeface="Wingdings" pitchFamily="2" charset="2"/>
              <a:buChar char="q"/>
            </a:pPr>
            <a:r>
              <a:rPr lang="en-US" sz="1400" dirty="0" smtClean="0">
                <a:solidFill>
                  <a:schemeClr val="tx1"/>
                </a:solidFill>
                <a:latin typeface="Arial" pitchFamily="34" charset="0"/>
                <a:cs typeface="Arial" pitchFamily="34" charset="0"/>
              </a:rPr>
              <a:t>Generally</a:t>
            </a:r>
            <a:r>
              <a:rPr lang="en-US" sz="1400" dirty="0">
                <a:solidFill>
                  <a:schemeClr val="tx1"/>
                </a:solidFill>
                <a:latin typeface="Arial" pitchFamily="34" charset="0"/>
                <a:cs typeface="Arial" pitchFamily="34" charset="0"/>
              </a:rPr>
              <a:t>, the proposed proxy gives a fair amount of the potential impacts of yield curve changes on the Balance Sheet.</a:t>
            </a:r>
            <a:endParaRPr lang="fr-FR" sz="1400" dirty="0">
              <a:solidFill>
                <a:schemeClr val="tx1"/>
              </a:solidFill>
              <a:latin typeface="Arial" pitchFamily="34" charset="0"/>
              <a:cs typeface="Arial" pitchFamily="34"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212975" y="2904417"/>
            <a:ext cx="4718050" cy="1536700"/>
          </a:xfrm>
          <a:prstGeom prst="rect">
            <a:avLst/>
          </a:prstGeom>
          <a:noFill/>
          <a:ln>
            <a:noFill/>
          </a:ln>
        </p:spPr>
      </p:pic>
      <p:sp>
        <p:nvSpPr>
          <p:cNvPr id="7" name="Rectangle 6"/>
          <p:cNvSpPr/>
          <p:nvPr/>
        </p:nvSpPr>
        <p:spPr>
          <a:xfrm>
            <a:off x="1523999" y="4544606"/>
            <a:ext cx="6849533" cy="400110"/>
          </a:xfrm>
          <a:prstGeom prst="rect">
            <a:avLst/>
          </a:prstGeom>
        </p:spPr>
        <p:txBody>
          <a:bodyPr wrap="square">
            <a:spAutoFit/>
          </a:bodyPr>
          <a:lstStyle/>
          <a:p>
            <a:pPr algn="ctr">
              <a:spcBef>
                <a:spcPct val="20000"/>
              </a:spcBef>
              <a:buClr>
                <a:srgbClr val="006A8D"/>
              </a:buClr>
            </a:pPr>
            <a:r>
              <a:rPr lang="en-US" sz="1000" i="1" dirty="0">
                <a:latin typeface="Arial" pitchFamily="34" charset="0"/>
                <a:cs typeface="Arial" pitchFamily="34" charset="0"/>
              </a:rPr>
              <a:t>Note (1): The Yield change considered for the above calculation is taken on year 2 of the yield curve as the modified duration is 1.8. In addition, it is taken as a weighted average of USD / EUR based on claims reserves.</a:t>
            </a:r>
          </a:p>
        </p:txBody>
      </p:sp>
    </p:spTree>
    <p:extLst>
      <p:ext uri="{BB962C8B-B14F-4D97-AF65-F5344CB8AC3E}">
        <p14:creationId xmlns:p14="http://schemas.microsoft.com/office/powerpoint/2010/main" val="62992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1"/>
          </p:nvPr>
        </p:nvSpPr>
        <p:spPr>
          <a:xfrm>
            <a:off x="228600" y="4614324"/>
            <a:ext cx="8771467" cy="1930409"/>
          </a:xfrm>
        </p:spPr>
        <p:txBody>
          <a:bodyPr/>
          <a:lstStyle/>
          <a:p>
            <a:r>
              <a:rPr lang="en-GB" sz="1200" dirty="0"/>
              <a:t>I</a:t>
            </a:r>
            <a:r>
              <a:rPr lang="en-GB" sz="1200" dirty="0" smtClean="0"/>
              <a:t>n </a:t>
            </a:r>
            <a:r>
              <a:rPr lang="en-GB" sz="1200" dirty="0"/>
              <a:t>addition to the yield curve changes, we </a:t>
            </a:r>
            <a:r>
              <a:rPr lang="en-GB" sz="1200" dirty="0" smtClean="0"/>
              <a:t>assume </a:t>
            </a:r>
            <a:r>
              <a:rPr lang="en-GB" sz="1200" dirty="0"/>
              <a:t>a reduction of all the </a:t>
            </a:r>
            <a:r>
              <a:rPr lang="en-GB" sz="1200" dirty="0" smtClean="0"/>
              <a:t>ULRs </a:t>
            </a:r>
            <a:r>
              <a:rPr lang="en-GB" sz="1200" dirty="0"/>
              <a:t>by 5%. </a:t>
            </a:r>
            <a:r>
              <a:rPr lang="en-GB" sz="1200" dirty="0" smtClean="0"/>
              <a:t>Reduction </a:t>
            </a:r>
            <a:r>
              <a:rPr lang="en-GB" sz="1200" dirty="0"/>
              <a:t>results in 3 main impacts:</a:t>
            </a:r>
            <a:endParaRPr lang="de-CH" sz="1200" dirty="0"/>
          </a:p>
          <a:p>
            <a:pPr lvl="1"/>
            <a:r>
              <a:rPr lang="en-GB" sz="1200" dirty="0"/>
              <a:t>A mechanical decrease of the claims reserves</a:t>
            </a:r>
            <a:r>
              <a:rPr lang="en-GB" sz="1200" dirty="0" smtClean="0"/>
              <a:t>;</a:t>
            </a:r>
          </a:p>
          <a:p>
            <a:pPr lvl="1"/>
            <a:r>
              <a:rPr lang="en-GB" sz="1200" dirty="0"/>
              <a:t>A decrease of the </a:t>
            </a:r>
            <a:r>
              <a:rPr lang="en-GB" sz="1200" dirty="0" smtClean="0"/>
              <a:t>MVM;</a:t>
            </a:r>
            <a:endParaRPr lang="de-CH" sz="1200" dirty="0"/>
          </a:p>
          <a:p>
            <a:pPr lvl="1"/>
            <a:r>
              <a:rPr lang="en-GB" sz="1200" dirty="0" smtClean="0"/>
              <a:t>A </a:t>
            </a:r>
            <a:r>
              <a:rPr lang="en-GB" sz="1200" dirty="0"/>
              <a:t>mechanical increase of the CSM due to the way in which we estimate </a:t>
            </a:r>
            <a:r>
              <a:rPr lang="en-GB" sz="1200" dirty="0" smtClean="0"/>
              <a:t>it. </a:t>
            </a:r>
          </a:p>
          <a:p>
            <a:r>
              <a:rPr lang="en-GB" sz="1200" dirty="0" smtClean="0"/>
              <a:t>“Second </a:t>
            </a:r>
            <a:r>
              <a:rPr lang="en-GB" sz="1200" dirty="0"/>
              <a:t>order” effect </a:t>
            </a:r>
            <a:r>
              <a:rPr lang="en-GB" sz="1200" dirty="0" smtClean="0"/>
              <a:t>consists </a:t>
            </a:r>
            <a:r>
              <a:rPr lang="en-GB" sz="1200" dirty="0"/>
              <a:t>of the impact of the yield curve change over the ULR movements.</a:t>
            </a:r>
            <a:endParaRPr lang="en-GB" sz="1200" dirty="0" smtClean="0"/>
          </a:p>
          <a:p>
            <a:r>
              <a:rPr lang="en-GB" sz="1200" dirty="0" smtClean="0"/>
              <a:t>Under </a:t>
            </a:r>
            <a:r>
              <a:rPr lang="en-GB" sz="1200" dirty="0"/>
              <a:t>IFRS 4 Phase </a:t>
            </a:r>
            <a:r>
              <a:rPr lang="en-GB" sz="1200" dirty="0" smtClean="0"/>
              <a:t>1, </a:t>
            </a:r>
            <a:r>
              <a:rPr lang="en-GB" sz="1200" b="1" dirty="0" smtClean="0"/>
              <a:t>management anticipates </a:t>
            </a:r>
            <a:r>
              <a:rPr lang="en-GB" sz="1200" b="1" dirty="0"/>
              <a:t>a positive P&amp;L impact </a:t>
            </a:r>
            <a:r>
              <a:rPr lang="en-GB" sz="1200" dirty="0"/>
              <a:t>when ULRs are </a:t>
            </a:r>
            <a:r>
              <a:rPr lang="en-GB" sz="1200" dirty="0" smtClean="0"/>
              <a:t>reduced</a:t>
            </a:r>
          </a:p>
          <a:p>
            <a:r>
              <a:rPr lang="en-GB" sz="1200" dirty="0" smtClean="0"/>
              <a:t>Under IFRS </a:t>
            </a:r>
            <a:r>
              <a:rPr lang="en-GB" sz="1200" dirty="0"/>
              <a:t>4 Phase </a:t>
            </a:r>
            <a:r>
              <a:rPr lang="en-GB" sz="1200" dirty="0" smtClean="0"/>
              <a:t>2, </a:t>
            </a:r>
            <a:r>
              <a:rPr lang="en-GB" sz="1200" dirty="0"/>
              <a:t>the </a:t>
            </a:r>
            <a:r>
              <a:rPr lang="en-GB" sz="1200" b="1" dirty="0"/>
              <a:t>reserve release will increase the </a:t>
            </a:r>
            <a:r>
              <a:rPr lang="en-GB" sz="1200" b="1" dirty="0" smtClean="0"/>
              <a:t>CSM</a:t>
            </a:r>
            <a:r>
              <a:rPr lang="en-GB" sz="1200" dirty="0" smtClean="0"/>
              <a:t>, </a:t>
            </a:r>
            <a:r>
              <a:rPr lang="en-GB" sz="1200" dirty="0"/>
              <a:t>which </a:t>
            </a:r>
            <a:r>
              <a:rPr lang="en-GB" sz="1200" dirty="0" smtClean="0"/>
              <a:t>can </a:t>
            </a:r>
            <a:r>
              <a:rPr lang="en-GB" sz="1200" dirty="0"/>
              <a:t>be understood as deferred profits.</a:t>
            </a:r>
            <a:endParaRPr lang="de-CH" sz="1200" dirty="0"/>
          </a:p>
        </p:txBody>
      </p:sp>
      <p:sp>
        <p:nvSpPr>
          <p:cNvPr id="2" name="Title 1"/>
          <p:cNvSpPr>
            <a:spLocks noGrp="1"/>
          </p:cNvSpPr>
          <p:nvPr>
            <p:ph type="title"/>
          </p:nvPr>
        </p:nvSpPr>
        <p:spPr/>
        <p:txBody>
          <a:bodyPr/>
          <a:lstStyle/>
          <a:p>
            <a:r>
              <a:rPr lang="en-GB" dirty="0" smtClean="0"/>
              <a:t>Balance Sheet as at 1 April 2014 assuming Yield Curve and ULR changes</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147357" y="1031020"/>
            <a:ext cx="5006975" cy="3566380"/>
          </a:xfrm>
          <a:prstGeom prst="rect">
            <a:avLst/>
          </a:prstGeom>
          <a:noFill/>
          <a:ln>
            <a:noFill/>
          </a:ln>
        </p:spPr>
      </p:pic>
    </p:spTree>
    <p:extLst>
      <p:ext uri="{BB962C8B-B14F-4D97-AF65-F5344CB8AC3E}">
        <p14:creationId xmlns:p14="http://schemas.microsoft.com/office/powerpoint/2010/main" val="3094709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 of the proxy and of the exact amount of “second-order” </a:t>
            </a:r>
            <a:r>
              <a:rPr lang="en-GB" dirty="0" smtClean="0"/>
              <a:t>effect</a:t>
            </a:r>
            <a:endParaRPr lang="en-GB" dirty="0"/>
          </a:p>
        </p:txBody>
      </p:sp>
      <p:sp>
        <p:nvSpPr>
          <p:cNvPr id="3" name="Content Placeholder 2"/>
          <p:cNvSpPr>
            <a:spLocks noGrp="1"/>
          </p:cNvSpPr>
          <p:nvPr>
            <p:ph idx="1"/>
          </p:nvPr>
        </p:nvSpPr>
        <p:spPr>
          <a:xfrm>
            <a:off x="344488" y="1262024"/>
            <a:ext cx="8448675" cy="4864140"/>
          </a:xfrm>
        </p:spPr>
        <p:txBody>
          <a:bodyPr/>
          <a:lstStyle/>
          <a:p>
            <a:r>
              <a:rPr lang="en-GB" dirty="0" smtClean="0"/>
              <a:t>“Second </a:t>
            </a:r>
            <a:r>
              <a:rPr lang="en-GB" dirty="0"/>
              <a:t>order” effect </a:t>
            </a:r>
            <a:r>
              <a:rPr lang="en-GB" dirty="0" smtClean="0"/>
              <a:t>consists </a:t>
            </a:r>
            <a:r>
              <a:rPr lang="en-GB" dirty="0"/>
              <a:t>of the impact of the yield curve change over the ULR movements</a:t>
            </a:r>
            <a:r>
              <a:rPr lang="en-GB" dirty="0" smtClean="0"/>
              <a:t>.</a:t>
            </a:r>
            <a:endParaRPr lang="fr-FR" dirty="0"/>
          </a:p>
        </p:txBody>
      </p:sp>
      <p:sp>
        <p:nvSpPr>
          <p:cNvPr id="4" name="Rectangle 3"/>
          <p:cNvSpPr/>
          <p:nvPr/>
        </p:nvSpPr>
        <p:spPr>
          <a:xfrm>
            <a:off x="7254744" y="1549190"/>
            <a:ext cx="1579418" cy="10504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32886" y="4080582"/>
            <a:ext cx="8237858" cy="1261884"/>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Clr>
                <a:srgbClr val="006A8D"/>
              </a:buClr>
              <a:buFont typeface="Wingdings" pitchFamily="2" charset="2"/>
              <a:buChar char="q"/>
            </a:pPr>
            <a:r>
              <a:rPr lang="en-US" sz="1400" dirty="0" smtClean="0">
                <a:solidFill>
                  <a:schemeClr val="tx1"/>
                </a:solidFill>
                <a:latin typeface="Arial" pitchFamily="34" charset="0"/>
                <a:cs typeface="Arial" pitchFamily="34" charset="0"/>
              </a:rPr>
              <a:t>Generally</a:t>
            </a:r>
            <a:r>
              <a:rPr lang="en-US" sz="1400" dirty="0">
                <a:solidFill>
                  <a:schemeClr val="tx1"/>
                </a:solidFill>
                <a:latin typeface="Arial" pitchFamily="34" charset="0"/>
                <a:cs typeface="Arial" pitchFamily="34" charset="0"/>
              </a:rPr>
              <a:t>, the proposed proxy gives a fair amount of the potential impacts of </a:t>
            </a:r>
            <a:r>
              <a:rPr lang="en-US" sz="1400" dirty="0" smtClean="0">
                <a:solidFill>
                  <a:schemeClr val="tx1"/>
                </a:solidFill>
                <a:latin typeface="Arial" pitchFamily="34" charset="0"/>
                <a:cs typeface="Arial" pitchFamily="34" charset="0"/>
              </a:rPr>
              <a:t>the “second order” effect of the yield </a:t>
            </a:r>
            <a:r>
              <a:rPr lang="en-US" sz="1400" dirty="0">
                <a:solidFill>
                  <a:schemeClr val="tx1"/>
                </a:solidFill>
                <a:latin typeface="Arial" pitchFamily="34" charset="0"/>
                <a:cs typeface="Arial" pitchFamily="34" charset="0"/>
              </a:rPr>
              <a:t>curve </a:t>
            </a:r>
            <a:r>
              <a:rPr lang="en-US" sz="1400" dirty="0" smtClean="0">
                <a:solidFill>
                  <a:schemeClr val="tx1"/>
                </a:solidFill>
                <a:latin typeface="Arial" pitchFamily="34" charset="0"/>
                <a:cs typeface="Arial" pitchFamily="34" charset="0"/>
              </a:rPr>
              <a:t>change over the ULR movements </a:t>
            </a:r>
            <a:r>
              <a:rPr lang="en-US" sz="1400" dirty="0">
                <a:solidFill>
                  <a:schemeClr val="tx1"/>
                </a:solidFill>
                <a:latin typeface="Arial" pitchFamily="34" charset="0"/>
                <a:cs typeface="Arial" pitchFamily="34" charset="0"/>
              </a:rPr>
              <a:t>on the Balance Sheet.</a:t>
            </a:r>
            <a:endParaRPr lang="fr-FR" sz="1400"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207" y="2074403"/>
            <a:ext cx="3435217"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07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Conclusions of this example</a:t>
            </a:r>
            <a:endParaRPr lang="fr-FR" dirty="0"/>
          </a:p>
        </p:txBody>
      </p:sp>
      <p:sp>
        <p:nvSpPr>
          <p:cNvPr id="3" name="Content Placeholder 2"/>
          <p:cNvSpPr>
            <a:spLocks noGrp="1"/>
          </p:cNvSpPr>
          <p:nvPr>
            <p:ph idx="1"/>
          </p:nvPr>
        </p:nvSpPr>
        <p:spPr/>
        <p:txBody>
          <a:bodyPr/>
          <a:lstStyle/>
          <a:p>
            <a:pPr lvl="0"/>
            <a:r>
              <a:rPr lang="en-GB" dirty="0" smtClean="0"/>
              <a:t>Complexity of explaining quarterly variations</a:t>
            </a:r>
          </a:p>
          <a:p>
            <a:pPr lvl="1"/>
            <a:r>
              <a:rPr lang="en-GB" dirty="0" smtClean="0"/>
              <a:t>Not only change </a:t>
            </a:r>
            <a:r>
              <a:rPr lang="en-GB" dirty="0"/>
              <a:t>in ULR </a:t>
            </a:r>
            <a:r>
              <a:rPr lang="en-GB" dirty="0" smtClean="0"/>
              <a:t>needs to be explained but </a:t>
            </a:r>
            <a:r>
              <a:rPr lang="en-GB" dirty="0"/>
              <a:t>also discount, risk </a:t>
            </a:r>
            <a:r>
              <a:rPr lang="en-GB" dirty="0" smtClean="0"/>
              <a:t>adjustment…</a:t>
            </a:r>
          </a:p>
          <a:p>
            <a:pPr lvl="1"/>
            <a:r>
              <a:rPr lang="en-GB" dirty="0" smtClean="0"/>
              <a:t>Variation </a:t>
            </a:r>
            <a:r>
              <a:rPr lang="en-GB" dirty="0"/>
              <a:t>analysis will be a real </a:t>
            </a:r>
            <a:r>
              <a:rPr lang="en-GB" dirty="0" smtClean="0"/>
              <a:t>challenge!</a:t>
            </a:r>
          </a:p>
          <a:p>
            <a:pPr lvl="1"/>
            <a:endParaRPr lang="en-GB" dirty="0"/>
          </a:p>
          <a:p>
            <a:r>
              <a:rPr lang="en-GB" dirty="0"/>
              <a:t>In IFRS 4 Phase 2, “second order” effects may play a role in explaining balance sheets and P&amp;L movements</a:t>
            </a:r>
          </a:p>
          <a:p>
            <a:pPr lvl="1"/>
            <a:r>
              <a:rPr lang="en-GB" dirty="0"/>
              <a:t>It is likely that </a:t>
            </a:r>
            <a:r>
              <a:rPr lang="en-GB" b="1" dirty="0"/>
              <a:t>tracing accounting movements will become much harder</a:t>
            </a:r>
          </a:p>
          <a:p>
            <a:pPr lvl="1"/>
            <a:r>
              <a:rPr lang="en-GB" dirty="0"/>
              <a:t>Perhaps leading the management of a company to have the feeling that he loses the control over his own business.</a:t>
            </a:r>
          </a:p>
          <a:p>
            <a:endParaRPr lang="en-GB" dirty="0" smtClean="0"/>
          </a:p>
          <a:p>
            <a:r>
              <a:rPr lang="en-GB" dirty="0" smtClean="0"/>
              <a:t>With </a:t>
            </a:r>
            <a:r>
              <a:rPr lang="en-GB" dirty="0"/>
              <a:t>this example, it is very obvious that the modelling requires a </a:t>
            </a:r>
            <a:r>
              <a:rPr lang="en-GB" b="1" dirty="0"/>
              <a:t>very detailed knowledge </a:t>
            </a:r>
            <a:r>
              <a:rPr lang="en-GB" dirty="0"/>
              <a:t>of the portfolio which, in fact, will be </a:t>
            </a:r>
            <a:r>
              <a:rPr lang="en-GB" b="1" dirty="0"/>
              <a:t>difficult to estimate by companies’ quantitative </a:t>
            </a:r>
            <a:r>
              <a:rPr lang="en-GB" b="1" dirty="0" smtClean="0"/>
              <a:t>experts</a:t>
            </a:r>
            <a:r>
              <a:rPr lang="en-GB" dirty="0" smtClean="0"/>
              <a:t>.</a:t>
            </a:r>
          </a:p>
          <a:p>
            <a:endParaRPr lang="en-GB" dirty="0" smtClean="0"/>
          </a:p>
          <a:p>
            <a:r>
              <a:rPr lang="en-GB" dirty="0" smtClean="0"/>
              <a:t>In </a:t>
            </a:r>
            <a:r>
              <a:rPr lang="en-GB" dirty="0"/>
              <a:t>particular, the difficulties would come from:</a:t>
            </a:r>
            <a:endParaRPr lang="de-CH" dirty="0"/>
          </a:p>
          <a:p>
            <a:pPr lvl="1"/>
            <a:r>
              <a:rPr lang="en-GB" dirty="0"/>
              <a:t>the granularity of data to gather,</a:t>
            </a:r>
            <a:endParaRPr lang="de-CH" dirty="0"/>
          </a:p>
          <a:p>
            <a:pPr lvl="1"/>
            <a:r>
              <a:rPr lang="en-GB" dirty="0"/>
              <a:t>the required modelling and its IT applications including CPU/run-time,</a:t>
            </a:r>
            <a:endParaRPr lang="de-CH" dirty="0"/>
          </a:p>
          <a:p>
            <a:pPr lvl="1"/>
            <a:r>
              <a:rPr lang="en-GB" dirty="0"/>
              <a:t>the complexity of validating results coming out of the models in order to reach reliable estimates.</a:t>
            </a:r>
            <a:endParaRPr lang="de-CH" dirty="0"/>
          </a:p>
          <a:p>
            <a:pPr marL="0" indent="0">
              <a:buNone/>
            </a:pPr>
            <a:endParaRPr lang="en-GB" dirty="0" smtClean="0"/>
          </a:p>
          <a:p>
            <a:endParaRPr lang="en-GB" dirty="0" smtClean="0"/>
          </a:p>
          <a:p>
            <a:pPr marL="0" indent="0">
              <a:buNone/>
            </a:pPr>
            <a:endParaRPr lang="fr-FR" dirty="0"/>
          </a:p>
        </p:txBody>
      </p:sp>
    </p:spTree>
    <p:extLst>
      <p:ext uri="{BB962C8B-B14F-4D97-AF65-F5344CB8AC3E}">
        <p14:creationId xmlns:p14="http://schemas.microsoft.com/office/powerpoint/2010/main" val="2886234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75" name="Group 23"/>
          <p:cNvGraphicFramePr>
            <a:graphicFrameLocks noGrp="1"/>
          </p:cNvGraphicFramePr>
          <p:nvPr>
            <p:extLst>
              <p:ext uri="{D42A27DB-BD31-4B8C-83A1-F6EECF244321}">
                <p14:modId xmlns:p14="http://schemas.microsoft.com/office/powerpoint/2010/main" val="3521679188"/>
              </p:ext>
            </p:extLst>
          </p:nvPr>
        </p:nvGraphicFramePr>
        <p:xfrm>
          <a:off x="608642" y="1262614"/>
          <a:ext cx="7670800" cy="2574729"/>
        </p:xfrm>
        <a:graphic>
          <a:graphicData uri="http://schemas.openxmlformats.org/drawingml/2006/table">
            <a:tbl>
              <a:tblPr/>
              <a:tblGrid>
                <a:gridCol w="530225"/>
                <a:gridCol w="7140575"/>
              </a:tblGrid>
              <a:tr h="4587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1</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rPr>
                        <a:t>IFRS 4 Phase 2 – A new comprehensive accounting standard</a:t>
                      </a:r>
                      <a:endPar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endParaRP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619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2</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IFRS 4 Phase 2 - Introduction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572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3</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Risk Adjustment Margin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4</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Challenges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5</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Example</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2"/>
                          </a:solidFill>
                          <a:latin typeface="+mn-lt"/>
                          <a:ea typeface="+mn-ea"/>
                          <a:cs typeface="+mn-cs"/>
                          <a:sym typeface="Wingdings" pitchFamily="2" charset="2"/>
                        </a:rPr>
                        <a:t>6</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tx2"/>
                          </a:solidFill>
                          <a:latin typeface="+mn-lt"/>
                          <a:ea typeface="+mn-ea"/>
                          <a:cs typeface="+mn-cs"/>
                          <a:sym typeface="Wingdings" pitchFamily="2" charset="2"/>
                        </a:rPr>
                        <a:t>Conclusion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12160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pic>
        <p:nvPicPr>
          <p:cNvPr id="2050" name="Picture 2" descr="http://images01.olx-st.com/ui/4/75/68/1356478558_467526768_1-Pictures-of--New-Apple-Laptops-13-inch-MacBook-13-inch-MacBook-Pro-and-15-inch-MacBook-Pro.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868" b="23509"/>
          <a:stretch/>
        </p:blipFill>
        <p:spPr bwMode="auto">
          <a:xfrm>
            <a:off x="965204" y="3987800"/>
            <a:ext cx="4900084" cy="2006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515850" y="1057646"/>
            <a:ext cx="3657284" cy="279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rved Left Arrow 8"/>
          <p:cNvSpPr/>
          <p:nvPr/>
        </p:nvSpPr>
        <p:spPr>
          <a:xfrm>
            <a:off x="5858934" y="1905000"/>
            <a:ext cx="2895600" cy="3530600"/>
          </a:xfrm>
          <a:prstGeom prst="curvedLeftArrow">
            <a:avLst/>
          </a:pr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1806" y="5004816"/>
            <a:ext cx="11811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6354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10" name="Content Placeholder 2"/>
          <p:cNvSpPr>
            <a:spLocks noGrp="1"/>
          </p:cNvSpPr>
          <p:nvPr>
            <p:ph idx="1"/>
          </p:nvPr>
        </p:nvSpPr>
        <p:spPr>
          <a:xfrm>
            <a:off x="314008" y="1188720"/>
            <a:ext cx="8448675" cy="4525963"/>
          </a:xfrm>
        </p:spPr>
        <p:txBody>
          <a:bodyPr/>
          <a:lstStyle/>
          <a:p>
            <a:r>
              <a:rPr lang="en-GB" sz="2400" dirty="0" smtClean="0"/>
              <a:t>Bad news</a:t>
            </a:r>
          </a:p>
          <a:p>
            <a:pPr lvl="1"/>
            <a:r>
              <a:rPr lang="en-GB" sz="2400" dirty="0" smtClean="0"/>
              <a:t>More work for actuaries</a:t>
            </a:r>
          </a:p>
          <a:p>
            <a:pPr lvl="1"/>
            <a:r>
              <a:rPr lang="en-GB" sz="2400" dirty="0" smtClean="0"/>
              <a:t>More complexity to deal with</a:t>
            </a:r>
          </a:p>
          <a:p>
            <a:pPr lvl="1"/>
            <a:r>
              <a:rPr lang="en-GB" sz="2400" dirty="0" smtClean="0"/>
              <a:t>More data to be delivered by actuaries</a:t>
            </a:r>
          </a:p>
          <a:p>
            <a:pPr lvl="1"/>
            <a:endParaRPr lang="en-GB" sz="2400" dirty="0"/>
          </a:p>
          <a:p>
            <a:r>
              <a:rPr lang="en-GB" sz="2400" dirty="0" smtClean="0"/>
              <a:t>Good news</a:t>
            </a:r>
          </a:p>
          <a:p>
            <a:pPr lvl="1"/>
            <a:r>
              <a:rPr lang="en-GB" sz="2400" dirty="0" smtClean="0"/>
              <a:t>We have (a lot of) work as a profession for the next few years</a:t>
            </a:r>
          </a:p>
          <a:p>
            <a:pPr lvl="1"/>
            <a:r>
              <a:rPr lang="en-GB" sz="2400" dirty="0" smtClean="0"/>
              <a:t>Our profession is going to be very much loved by head hunters ! </a:t>
            </a:r>
          </a:p>
          <a:p>
            <a:pPr marL="0" indent="0">
              <a:buNone/>
            </a:pPr>
            <a:endParaRPr lang="en-GB" sz="1800" dirty="0" smtClean="0"/>
          </a:p>
          <a:p>
            <a:pPr marL="0" indent="0">
              <a:buNone/>
            </a:pPr>
            <a:endParaRPr lang="fr-FR" dirty="0"/>
          </a:p>
        </p:txBody>
      </p:sp>
    </p:spTree>
    <p:extLst>
      <p:ext uri="{BB962C8B-B14F-4D97-AF65-F5344CB8AC3E}">
        <p14:creationId xmlns:p14="http://schemas.microsoft.com/office/powerpoint/2010/main" val="428698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751" y="1231392"/>
            <a:ext cx="7839392" cy="4614355"/>
          </a:xfrm>
        </p:spPr>
        <p:txBody>
          <a:bodyPr/>
          <a:lstStyle/>
          <a:p>
            <a:r>
              <a:rPr lang="en-US" sz="2000" dirty="0" smtClean="0"/>
              <a:t>Discussions between IAA and IASB are on-going</a:t>
            </a:r>
          </a:p>
          <a:p>
            <a:pPr lvl="1"/>
            <a:r>
              <a:rPr lang="en-US" sz="1800" dirty="0" smtClean="0"/>
              <a:t>Collaboration in Insurance, Pensions and Discounting</a:t>
            </a:r>
          </a:p>
          <a:p>
            <a:pPr lvl="1"/>
            <a:r>
              <a:rPr lang="en-US" sz="1800" dirty="0" smtClean="0"/>
              <a:t>IAA is a frequent commenter on IASB’s EDs</a:t>
            </a:r>
          </a:p>
          <a:p>
            <a:pPr lvl="1"/>
            <a:r>
              <a:rPr lang="en-US" sz="1800" dirty="0" smtClean="0"/>
              <a:t>Latest topic is what will likely become IFRS 17 (= IFRS 4 phase 2)</a:t>
            </a:r>
          </a:p>
          <a:p>
            <a:pPr lvl="1"/>
            <a:r>
              <a:rPr lang="en-US" sz="1800" dirty="0" smtClean="0"/>
              <a:t>IAA Monograph on Risk Adjustment will support Risk Adjustment Margin Calculations under IFRS 17</a:t>
            </a:r>
          </a:p>
          <a:p>
            <a:pPr lvl="1"/>
            <a:r>
              <a:rPr lang="en-US" sz="1800" dirty="0" smtClean="0"/>
              <a:t>Also, the confidence level disclosure related to the presence of the risk margin should be part of the monograph</a:t>
            </a:r>
          </a:p>
          <a:p>
            <a:pPr lvl="1"/>
            <a:endParaRPr lang="en-US" sz="1800" dirty="0"/>
          </a:p>
          <a:p>
            <a:r>
              <a:rPr lang="en-US" sz="2000" dirty="0"/>
              <a:t>The IAA is an organization structured along </a:t>
            </a:r>
            <a:r>
              <a:rPr lang="en-US" sz="2000" dirty="0" smtClean="0"/>
              <a:t>committees</a:t>
            </a:r>
            <a:endParaRPr lang="en-US" sz="2400" dirty="0"/>
          </a:p>
          <a:p>
            <a:endParaRPr lang="en-US" sz="2000" dirty="0"/>
          </a:p>
          <a:p>
            <a:r>
              <a:rPr lang="en-US" sz="2000" dirty="0" smtClean="0"/>
              <a:t>In the IAA, the Insurance Accounting Committee and its subcommittee, the Education and Practice subcommittee are involved in these discussions.  </a:t>
            </a:r>
          </a:p>
          <a:p>
            <a:endParaRPr lang="en-US" sz="2400" dirty="0" smtClean="0"/>
          </a:p>
        </p:txBody>
      </p:sp>
      <p:sp>
        <p:nvSpPr>
          <p:cNvPr id="4" name="Title 1"/>
          <p:cNvSpPr>
            <a:spLocks noGrp="1"/>
          </p:cNvSpPr>
          <p:nvPr>
            <p:ph type="title"/>
          </p:nvPr>
        </p:nvSpPr>
        <p:spPr>
          <a:xfrm>
            <a:off x="302070" y="116142"/>
            <a:ext cx="8442325" cy="706437"/>
          </a:xfrm>
        </p:spPr>
        <p:txBody>
          <a:bodyPr/>
          <a:lstStyle/>
          <a:p>
            <a:r>
              <a:rPr lang="en-US" sz="2400" b="1" dirty="0" smtClean="0"/>
              <a:t>IAA and IASB</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040" y="263843"/>
            <a:ext cx="4267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940" y="654368"/>
            <a:ext cx="17526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5195" y="99423"/>
            <a:ext cx="1425575" cy="650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556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Next IAA meeting in Zurich in April 2015</a:t>
            </a:r>
            <a:endParaRPr lang="fr-FR" dirty="0"/>
          </a:p>
        </p:txBody>
      </p:sp>
      <p:sp>
        <p:nvSpPr>
          <p:cNvPr id="3" name="Content Placeholder 2"/>
          <p:cNvSpPr>
            <a:spLocks noGrp="1"/>
          </p:cNvSpPr>
          <p:nvPr>
            <p:ph idx="1"/>
          </p:nvPr>
        </p:nvSpPr>
        <p:spPr>
          <a:xfrm>
            <a:off x="344488" y="1042986"/>
            <a:ext cx="8448675" cy="4525963"/>
          </a:xfrm>
        </p:spPr>
        <p:txBody>
          <a:bodyPr/>
          <a:lstStyle/>
          <a:p>
            <a:r>
              <a:rPr lang="en-GB" sz="1800" dirty="0" smtClean="0"/>
              <a:t>Registering for the IAA committee meetings is free</a:t>
            </a:r>
          </a:p>
          <a:p>
            <a:pPr marL="0" indent="0">
              <a:buNone/>
            </a:pPr>
            <a:endParaRPr lang="en-GB" sz="1800" dirty="0" smtClean="0"/>
          </a:p>
          <a:p>
            <a:pPr>
              <a:buFont typeface="Symbol"/>
              <a:buChar char="Þ"/>
            </a:pPr>
            <a:r>
              <a:rPr lang="en-GB" sz="1800" dirty="0" smtClean="0"/>
              <a:t>You should attend one or two committee meetings next time in Zurich as observer (8-12 April 2015 – actuaries.org) !</a:t>
            </a:r>
            <a:br>
              <a:rPr lang="en-GB" sz="1800" dirty="0" smtClean="0"/>
            </a:br>
            <a:endParaRPr lang="en-GB" sz="1800" dirty="0" smtClean="0"/>
          </a:p>
          <a:p>
            <a:pPr>
              <a:buFont typeface="Symbol"/>
              <a:buChar char="Þ"/>
            </a:pPr>
            <a:r>
              <a:rPr lang="en-GB" sz="1800" dirty="0" smtClean="0"/>
              <a:t>There will also be a special event “International Panel Discussion: From Commutation Numbers to Market Consistency”</a:t>
            </a:r>
          </a:p>
          <a:p>
            <a:pPr>
              <a:buFont typeface="Symbol"/>
              <a:buChar char="Þ"/>
            </a:pPr>
            <a:endParaRPr lang="en-GB" sz="1800" dirty="0"/>
          </a:p>
          <a:p>
            <a:pPr>
              <a:buFont typeface="Symbol"/>
              <a:buChar char="Þ"/>
            </a:pPr>
            <a:r>
              <a:rPr lang="en-GB" sz="1800" dirty="0" smtClean="0"/>
              <a:t>Going forward, you should also be participating regularly at AA meetings !</a:t>
            </a:r>
          </a:p>
          <a:p>
            <a:pPr>
              <a:buFont typeface="Symbol"/>
              <a:buChar char="Þ"/>
            </a:pPr>
            <a:endParaRPr lang="en-GB" sz="1800" dirty="0" smtClean="0"/>
          </a:p>
          <a:p>
            <a:pPr>
              <a:buFont typeface="Symbol"/>
              <a:buChar char="Þ"/>
            </a:pPr>
            <a:r>
              <a:rPr lang="en-GB" sz="1800" dirty="0" smtClean="0"/>
              <a:t>AND YOU MUST REGISTER AS AN ASTIN MEMBER ON ACTUARIES.ORG </a:t>
            </a:r>
          </a:p>
          <a:p>
            <a:pPr>
              <a:buFont typeface="Symbol"/>
              <a:buChar char="Þ"/>
            </a:pPr>
            <a:endParaRPr lang="en-GB" sz="1800" dirty="0" smtClean="0"/>
          </a:p>
          <a:p>
            <a:pPr marL="0" indent="0">
              <a:buNone/>
            </a:pPr>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6" y="4533710"/>
            <a:ext cx="8008112" cy="171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752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Further reading</a:t>
            </a:r>
            <a:endParaRPr lang="fr-FR" dirty="0"/>
          </a:p>
        </p:txBody>
      </p:sp>
      <p:sp>
        <p:nvSpPr>
          <p:cNvPr id="3" name="Content Placeholder 2"/>
          <p:cNvSpPr>
            <a:spLocks noGrp="1"/>
          </p:cNvSpPr>
          <p:nvPr>
            <p:ph idx="1"/>
          </p:nvPr>
        </p:nvSpPr>
        <p:spPr/>
        <p:txBody>
          <a:bodyPr/>
          <a:lstStyle/>
          <a:p>
            <a:r>
              <a:rPr lang="en-GB" dirty="0" smtClean="0"/>
              <a:t>This presentation is based on the following paper (to be published in “</a:t>
            </a:r>
            <a:r>
              <a:rPr lang="fr-CH" dirty="0" smtClean="0"/>
              <a:t>The </a:t>
            </a:r>
            <a:r>
              <a:rPr lang="fr-CH" dirty="0"/>
              <a:t>Journal of Financial </a:t>
            </a:r>
            <a:r>
              <a:rPr lang="fr-CH" dirty="0" smtClean="0"/>
              <a:t>Perspectives</a:t>
            </a:r>
            <a:r>
              <a:rPr lang="en-GB" dirty="0" smtClean="0"/>
              <a:t>”</a:t>
            </a:r>
            <a:r>
              <a:rPr lang="fr-CH" dirty="0" smtClean="0"/>
              <a:t> </a:t>
            </a:r>
            <a:r>
              <a:rPr lang="fr-CH" dirty="0"/>
              <a:t>(</a:t>
            </a:r>
            <a:r>
              <a:rPr lang="fr-CH" u="sng" dirty="0">
                <a:hlinkClick r:id="rId3" action="ppaction://hlinkfile"/>
              </a:rPr>
              <a:t>www.gfsi.ey.com</a:t>
            </a:r>
            <a:r>
              <a:rPr lang="fr-CH" dirty="0" smtClean="0"/>
              <a:t>))</a:t>
            </a:r>
            <a:r>
              <a:rPr lang="en-GB" dirty="0" smtClean="0"/>
              <a:t>:</a:t>
            </a:r>
          </a:p>
          <a:p>
            <a:endParaRPr lang="en-GB" dirty="0"/>
          </a:p>
          <a:p>
            <a:endParaRPr lang="en-GB" dirty="0" smtClean="0"/>
          </a:p>
          <a:p>
            <a:pPr marL="0" indent="0">
              <a:buNone/>
            </a:pPr>
            <a:r>
              <a:rPr lang="en-GB" dirty="0" smtClean="0"/>
              <a:t>“The </a:t>
            </a:r>
            <a:r>
              <a:rPr lang="en-GB" dirty="0"/>
              <a:t>computational and timing challenge of quarterly non life (re)insurance liability evaluation under IFRS 4 phase </a:t>
            </a:r>
            <a:r>
              <a:rPr lang="en-GB" dirty="0" smtClean="0"/>
              <a:t>2” by Eric Dal Moro and Jayne Faulkner</a:t>
            </a:r>
            <a:endParaRPr lang="de-CH" dirty="0"/>
          </a:p>
          <a:p>
            <a:endParaRPr lang="en-GB" dirty="0" smtClean="0"/>
          </a:p>
          <a:p>
            <a:pPr marL="0" indent="0">
              <a:buNone/>
            </a:pPr>
            <a:endParaRPr lang="fr-FR" dirty="0"/>
          </a:p>
        </p:txBody>
      </p:sp>
    </p:spTree>
    <p:extLst>
      <p:ext uri="{BB962C8B-B14F-4D97-AF65-F5344CB8AC3E}">
        <p14:creationId xmlns:p14="http://schemas.microsoft.com/office/powerpoint/2010/main" val="3336838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41576"/>
            <a:ext cx="7839392" cy="4614355"/>
          </a:xfrm>
        </p:spPr>
        <p:txBody>
          <a:bodyPr/>
          <a:lstStyle/>
          <a:p>
            <a:pPr lvl="1"/>
            <a:r>
              <a:rPr lang="en-US" sz="2000" dirty="0" smtClean="0"/>
              <a:t>Insurance Accounting (Education and practice sub-comm.)</a:t>
            </a:r>
          </a:p>
          <a:p>
            <a:pPr lvl="1"/>
            <a:r>
              <a:rPr lang="en-US" sz="2000" dirty="0" smtClean="0"/>
              <a:t>Insurance Regulation</a:t>
            </a:r>
          </a:p>
          <a:p>
            <a:pPr lvl="1"/>
            <a:r>
              <a:rPr lang="en-US" sz="2000" dirty="0" smtClean="0"/>
              <a:t>Pensions and Employee Benefits</a:t>
            </a:r>
            <a:br>
              <a:rPr lang="en-US" sz="2000" dirty="0" smtClean="0"/>
            </a:br>
            <a:endParaRPr lang="en-US" sz="2400" dirty="0" smtClean="0"/>
          </a:p>
          <a:p>
            <a:pPr lvl="1"/>
            <a:r>
              <a:rPr lang="en-US" sz="2000" dirty="0" smtClean="0"/>
              <a:t>Professionalism</a:t>
            </a:r>
          </a:p>
          <a:p>
            <a:pPr lvl="1"/>
            <a:r>
              <a:rPr lang="en-US" sz="2000" dirty="0" smtClean="0"/>
              <a:t>Education Committee</a:t>
            </a:r>
            <a:br>
              <a:rPr lang="en-US" sz="2000" dirty="0" smtClean="0"/>
            </a:br>
            <a:endParaRPr lang="en-US" sz="2400" dirty="0" smtClean="0"/>
          </a:p>
          <a:p>
            <a:pPr lvl="1"/>
            <a:r>
              <a:rPr lang="en-US" sz="2000" dirty="0"/>
              <a:t>Social Security</a:t>
            </a:r>
            <a:endParaRPr lang="en-US" sz="2000" dirty="0" smtClean="0"/>
          </a:p>
          <a:p>
            <a:pPr lvl="1"/>
            <a:r>
              <a:rPr lang="en-US" sz="2000" dirty="0" smtClean="0"/>
              <a:t>Supranational Relations</a:t>
            </a:r>
          </a:p>
          <a:p>
            <a:pPr lvl="1"/>
            <a:r>
              <a:rPr lang="en-US" sz="2000" dirty="0" smtClean="0"/>
              <a:t>Advice and Assistance</a:t>
            </a:r>
            <a:br>
              <a:rPr lang="en-US" sz="2000" dirty="0" smtClean="0"/>
            </a:br>
            <a:endParaRPr lang="en-US" sz="2000" dirty="0" smtClean="0"/>
          </a:p>
          <a:p>
            <a:pPr lvl="1"/>
            <a:r>
              <a:rPr lang="en-US" sz="2000" dirty="0" smtClean="0"/>
              <a:t>The IAA </a:t>
            </a:r>
            <a:r>
              <a:rPr lang="en-US" sz="2000" dirty="0"/>
              <a:t>member associations </a:t>
            </a:r>
            <a:r>
              <a:rPr lang="en-US" sz="2000" dirty="0" smtClean="0"/>
              <a:t>are represented in the committees by </a:t>
            </a:r>
            <a:r>
              <a:rPr lang="en-US" sz="2000" dirty="0"/>
              <a:t>delegates</a:t>
            </a:r>
            <a:br>
              <a:rPr lang="en-US" sz="2000" dirty="0"/>
            </a:br>
            <a:endParaRPr lang="en-US" sz="2000" dirty="0"/>
          </a:p>
          <a:p>
            <a:endParaRPr lang="en-US" sz="2400" dirty="0" smtClean="0"/>
          </a:p>
        </p:txBody>
      </p:sp>
      <p:sp>
        <p:nvSpPr>
          <p:cNvPr id="4" name="Title 1"/>
          <p:cNvSpPr>
            <a:spLocks noGrp="1"/>
          </p:cNvSpPr>
          <p:nvPr>
            <p:ph type="title"/>
          </p:nvPr>
        </p:nvSpPr>
        <p:spPr>
          <a:xfrm>
            <a:off x="154587" y="284412"/>
            <a:ext cx="8442325" cy="706437"/>
          </a:xfrm>
        </p:spPr>
        <p:txBody>
          <a:bodyPr/>
          <a:lstStyle/>
          <a:p>
            <a:r>
              <a:rPr lang="en-US" sz="2400" b="1" dirty="0" smtClean="0"/>
              <a:t>The IAA Committees</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874" y="100523"/>
            <a:ext cx="4267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195" y="99423"/>
            <a:ext cx="1425575" cy="650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594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241576"/>
            <a:ext cx="8662219" cy="4614355"/>
          </a:xfrm>
        </p:spPr>
        <p:txBody>
          <a:bodyPr/>
          <a:lstStyle/>
          <a:p>
            <a:r>
              <a:rPr lang="en-US" sz="2400" dirty="0" smtClean="0"/>
              <a:t>promote actuarial role in </a:t>
            </a:r>
            <a:r>
              <a:rPr lang="en-US" sz="2400" dirty="0"/>
              <a:t>specific areas </a:t>
            </a:r>
            <a:r>
              <a:rPr lang="en-US" sz="2400" dirty="0" smtClean="0"/>
              <a:t>of practice</a:t>
            </a:r>
          </a:p>
          <a:p>
            <a:r>
              <a:rPr lang="en-US" sz="2400" dirty="0" smtClean="0"/>
              <a:t>sponsor </a:t>
            </a:r>
            <a:r>
              <a:rPr lang="en-US" sz="2400" b="1" dirty="0" smtClean="0"/>
              <a:t>research</a:t>
            </a:r>
            <a:r>
              <a:rPr lang="en-US" sz="2400" dirty="0" smtClean="0"/>
              <a:t> of section’s field of activity</a:t>
            </a:r>
          </a:p>
          <a:p>
            <a:r>
              <a:rPr lang="en-US" sz="2400" dirty="0" smtClean="0"/>
              <a:t>organize </a:t>
            </a:r>
            <a:r>
              <a:rPr lang="en-US" sz="2400" b="1" dirty="0" smtClean="0"/>
              <a:t>events</a:t>
            </a:r>
            <a:r>
              <a:rPr lang="en-US" sz="2400" dirty="0" smtClean="0"/>
              <a:t> of interest to individual actuaries</a:t>
            </a:r>
          </a:p>
          <a:p>
            <a:endParaRPr lang="en-US" sz="2400" dirty="0" smtClean="0"/>
          </a:p>
          <a:p>
            <a:pPr lvl="1"/>
            <a:r>
              <a:rPr lang="en-US" sz="2000" dirty="0" smtClean="0"/>
              <a:t>ASTIN</a:t>
            </a:r>
          </a:p>
          <a:p>
            <a:pPr lvl="1"/>
            <a:r>
              <a:rPr lang="en-US" sz="2000" dirty="0" smtClean="0"/>
              <a:t>AFIR/ERM</a:t>
            </a:r>
          </a:p>
          <a:p>
            <a:pPr lvl="1"/>
            <a:r>
              <a:rPr lang="en-US" sz="2000" dirty="0" smtClean="0"/>
              <a:t>IACA</a:t>
            </a:r>
            <a:br>
              <a:rPr lang="en-US" sz="2000" dirty="0" smtClean="0"/>
            </a:br>
            <a:endParaRPr lang="en-US" sz="2000" dirty="0" smtClean="0"/>
          </a:p>
          <a:p>
            <a:pPr lvl="1"/>
            <a:r>
              <a:rPr lang="en-US" sz="2000" dirty="0" smtClean="0"/>
              <a:t>AWB</a:t>
            </a:r>
          </a:p>
          <a:p>
            <a:pPr lvl="1"/>
            <a:r>
              <a:rPr lang="en-US" sz="2000" dirty="0" smtClean="0"/>
              <a:t>PBSS </a:t>
            </a:r>
          </a:p>
          <a:p>
            <a:pPr lvl="1"/>
            <a:r>
              <a:rPr lang="en-US" sz="2000" dirty="0" smtClean="0"/>
              <a:t>IAAHS</a:t>
            </a:r>
          </a:p>
          <a:p>
            <a:pPr lvl="1"/>
            <a:r>
              <a:rPr lang="en-US" sz="2000" dirty="0" smtClean="0"/>
              <a:t>IAALS</a:t>
            </a:r>
          </a:p>
        </p:txBody>
      </p:sp>
      <p:sp>
        <p:nvSpPr>
          <p:cNvPr id="4" name="Title 1"/>
          <p:cNvSpPr>
            <a:spLocks noGrp="1"/>
          </p:cNvSpPr>
          <p:nvPr>
            <p:ph type="title"/>
          </p:nvPr>
        </p:nvSpPr>
        <p:spPr>
          <a:xfrm>
            <a:off x="154587" y="284412"/>
            <a:ext cx="8442325" cy="706437"/>
          </a:xfrm>
        </p:spPr>
        <p:txBody>
          <a:bodyPr/>
          <a:lstStyle/>
          <a:p>
            <a:r>
              <a:rPr lang="en-US" sz="2400" b="1" dirty="0" smtClean="0"/>
              <a:t>The IAA Sections</a:t>
            </a:r>
            <a:endParaRPr lang="en-US" sz="2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874" y="100523"/>
            <a:ext cx="42672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901" y="2356410"/>
            <a:ext cx="15049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198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75" name="Group 23"/>
          <p:cNvGraphicFramePr>
            <a:graphicFrameLocks noGrp="1"/>
          </p:cNvGraphicFramePr>
          <p:nvPr>
            <p:extLst>
              <p:ext uri="{D42A27DB-BD31-4B8C-83A1-F6EECF244321}">
                <p14:modId xmlns:p14="http://schemas.microsoft.com/office/powerpoint/2010/main" val="1119666827"/>
              </p:ext>
            </p:extLst>
          </p:nvPr>
        </p:nvGraphicFramePr>
        <p:xfrm>
          <a:off x="608642" y="1262614"/>
          <a:ext cx="7670800" cy="2574729"/>
        </p:xfrm>
        <a:graphic>
          <a:graphicData uri="http://schemas.openxmlformats.org/drawingml/2006/table">
            <a:tbl>
              <a:tblPr/>
              <a:tblGrid>
                <a:gridCol w="530225"/>
                <a:gridCol w="7140575"/>
              </a:tblGrid>
              <a:tr h="45878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rPr>
                        <a:t>1</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tx2"/>
                          </a:solidFill>
                          <a:effectLst/>
                          <a:latin typeface="Arial" charset="0"/>
                          <a:ea typeface="+mn-ea"/>
                          <a:cs typeface="Arial" charset="0"/>
                        </a:rPr>
                        <a:t>IFRS 4 Phase 2 – A new comprehensive accounting standard</a:t>
                      </a:r>
                      <a:endParaRPr kumimoji="0" lang="en-US" sz="1200" b="1" i="0" u="none" strike="noStrike" kern="1200" cap="none" normalizeH="0" baseline="0" noProof="0" dirty="0" smtClean="0">
                        <a:ln>
                          <a:noFill/>
                        </a:ln>
                        <a:solidFill>
                          <a:schemeClr val="tx2"/>
                        </a:solidFill>
                        <a:effectLst/>
                        <a:latin typeface="Arial" charset="0"/>
                        <a:ea typeface="+mn-ea"/>
                        <a:cs typeface="Arial" charset="0"/>
                        <a:sym typeface="Wingdings" pitchFamily="2" charset="2"/>
                      </a:endParaRP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bg2"/>
                    </a:solidFill>
                  </a:tcPr>
                </a:tc>
              </a:tr>
              <a:tr h="461963">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2</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IFRS 4 Phase 2 – Introduction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4572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3</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Risk Adjustment Margin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4</a:t>
                      </a:r>
                      <a:endParaRPr kumimoji="0" lang="en-US" sz="1200" b="0" i="0" u="none" strike="noStrike" cap="none" normalizeH="0" baseline="0" noProof="0" dirty="0" smtClean="0">
                        <a:ln>
                          <a:noFill/>
                        </a:ln>
                        <a:solidFill>
                          <a:schemeClr val="bg2"/>
                        </a:solidFill>
                        <a:effectLst/>
                        <a:latin typeface="Arial" charset="0"/>
                        <a:cs typeface="Arial" charset="0"/>
                        <a:sym typeface="Wingdings" pitchFamily="2" charset="2"/>
                      </a:endParaRP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smtClean="0">
                          <a:ln>
                            <a:noFill/>
                          </a:ln>
                          <a:solidFill>
                            <a:schemeClr val="bg2"/>
                          </a:solidFill>
                          <a:effectLst/>
                          <a:latin typeface="Arial" charset="0"/>
                          <a:cs typeface="Arial" charset="0"/>
                          <a:sym typeface="Wingdings" pitchFamily="2" charset="2"/>
                        </a:rPr>
                        <a:t>Challenges</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5</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Example</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r h="398926">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smtClean="0">
                          <a:ln>
                            <a:noFill/>
                          </a:ln>
                          <a:solidFill>
                            <a:schemeClr val="bg2"/>
                          </a:solidFill>
                          <a:effectLst/>
                          <a:latin typeface="Arial" charset="0"/>
                          <a:ea typeface="+mn-ea"/>
                          <a:cs typeface="Arial" charset="0"/>
                          <a:sym typeface="Wingdings" pitchFamily="2" charset="2"/>
                        </a:rPr>
                        <a:t>6</a:t>
                      </a:r>
                    </a:p>
                  </a:txBody>
                  <a:tcPr anchor="ctr" horzOverflow="overflow">
                    <a:lnL w="127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chemeClr val="bg2"/>
                          </a:solidFill>
                          <a:latin typeface="+mn-lt"/>
                          <a:ea typeface="+mn-ea"/>
                          <a:cs typeface="+mn-cs"/>
                          <a:sym typeface="Wingdings" pitchFamily="2" charset="2"/>
                        </a:rPr>
                        <a:t>Conclusion</a:t>
                      </a:r>
                    </a:p>
                  </a:txBody>
                  <a:tcPr anchor="ctr" horzOverflow="overflow">
                    <a:lnL w="762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p14="http://schemas.microsoft.com/office/powerpoint/2010/main" val="322155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Timelines comparison for both Solvency II and IFRS Phase II</a:t>
            </a:r>
            <a:endParaRPr lang="en-US" dirty="0"/>
          </a:p>
        </p:txBody>
      </p:sp>
      <p:grpSp>
        <p:nvGrpSpPr>
          <p:cNvPr id="116" name="Group 115"/>
          <p:cNvGrpSpPr/>
          <p:nvPr/>
        </p:nvGrpSpPr>
        <p:grpSpPr>
          <a:xfrm>
            <a:off x="318654" y="1290855"/>
            <a:ext cx="8690577" cy="4433245"/>
            <a:chOff x="318654" y="557826"/>
            <a:chExt cx="8690577" cy="4433245"/>
          </a:xfrm>
        </p:grpSpPr>
        <p:grpSp>
          <p:nvGrpSpPr>
            <p:cNvPr id="117" name="Group 116"/>
            <p:cNvGrpSpPr/>
            <p:nvPr/>
          </p:nvGrpSpPr>
          <p:grpSpPr>
            <a:xfrm>
              <a:off x="318654" y="557826"/>
              <a:ext cx="8507949" cy="4317460"/>
              <a:chOff x="318654" y="557826"/>
              <a:chExt cx="8507949" cy="4317460"/>
            </a:xfrm>
          </p:grpSpPr>
          <p:grpSp>
            <p:nvGrpSpPr>
              <p:cNvPr id="119" name="Group 118"/>
              <p:cNvGrpSpPr/>
              <p:nvPr/>
            </p:nvGrpSpPr>
            <p:grpSpPr>
              <a:xfrm>
                <a:off x="318654" y="557826"/>
                <a:ext cx="8507949" cy="4317460"/>
                <a:chOff x="318654" y="557826"/>
                <a:chExt cx="8507949" cy="4317460"/>
              </a:xfrm>
            </p:grpSpPr>
            <p:grpSp>
              <p:nvGrpSpPr>
                <p:cNvPr id="122" name="Group 121"/>
                <p:cNvGrpSpPr/>
                <p:nvPr/>
              </p:nvGrpSpPr>
              <p:grpSpPr>
                <a:xfrm>
                  <a:off x="880068" y="557826"/>
                  <a:ext cx="7946535" cy="4158668"/>
                  <a:chOff x="63912" y="1064145"/>
                  <a:chExt cx="7946535" cy="4158668"/>
                </a:xfrm>
              </p:grpSpPr>
              <p:sp>
                <p:nvSpPr>
                  <p:cNvPr id="125" name="ZoneTexte 15"/>
                  <p:cNvSpPr txBox="1"/>
                  <p:nvPr/>
                </p:nvSpPr>
                <p:spPr>
                  <a:xfrm>
                    <a:off x="63912" y="3947374"/>
                    <a:ext cx="1557379" cy="584775"/>
                  </a:xfrm>
                  <a:prstGeom prst="rect">
                    <a:avLst/>
                  </a:prstGeom>
                  <a:noFill/>
                </p:spPr>
                <p:txBody>
                  <a:bodyPr wrap="square" rtlCol="0">
                    <a:spAutoFit/>
                  </a:bodyPr>
                  <a:lstStyle/>
                  <a:p>
                    <a:pPr algn="ctr"/>
                    <a:r>
                      <a:rPr lang="en-US" sz="1400" dirty="0" smtClean="0">
                        <a:solidFill>
                          <a:schemeClr val="tx2">
                            <a:lumMod val="75000"/>
                          </a:schemeClr>
                        </a:solidFill>
                      </a:rPr>
                      <a:t>1997</a:t>
                    </a:r>
                  </a:p>
                  <a:p>
                    <a:pPr algn="ctr"/>
                    <a:r>
                      <a:rPr lang="en-US" sz="900" dirty="0" smtClean="0">
                        <a:solidFill>
                          <a:schemeClr val="tx2">
                            <a:lumMod val="75000"/>
                          </a:schemeClr>
                        </a:solidFill>
                      </a:rPr>
                      <a:t>IASC approved a project on Insurance Accounting</a:t>
                    </a:r>
                    <a:endParaRPr lang="en-US" sz="1400" dirty="0">
                      <a:solidFill>
                        <a:schemeClr val="tx2">
                          <a:lumMod val="75000"/>
                        </a:schemeClr>
                      </a:solidFill>
                    </a:endParaRPr>
                  </a:p>
                </p:txBody>
              </p:sp>
              <p:cxnSp>
                <p:nvCxnSpPr>
                  <p:cNvPr id="126" name="Connecteur droit avec flèche 16"/>
                  <p:cNvCxnSpPr/>
                  <p:nvPr/>
                </p:nvCxnSpPr>
                <p:spPr>
                  <a:xfrm flipV="1">
                    <a:off x="7133830" y="3074907"/>
                    <a:ext cx="0" cy="159390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7" name="Flèche droite 1"/>
                  <p:cNvSpPr/>
                  <p:nvPr/>
                </p:nvSpPr>
                <p:spPr>
                  <a:xfrm>
                    <a:off x="521435" y="2871669"/>
                    <a:ext cx="7489012" cy="264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ZoneTexte 9"/>
                  <p:cNvSpPr txBox="1"/>
                  <p:nvPr/>
                </p:nvSpPr>
                <p:spPr>
                  <a:xfrm>
                    <a:off x="6442677" y="4668815"/>
                    <a:ext cx="1382305" cy="553998"/>
                  </a:xfrm>
                  <a:prstGeom prst="rect">
                    <a:avLst/>
                  </a:prstGeom>
                  <a:noFill/>
                  <a:ln>
                    <a:noFill/>
                  </a:ln>
                </p:spPr>
                <p:txBody>
                  <a:bodyPr wrap="square" rtlCol="0">
                    <a:spAutoFit/>
                  </a:bodyPr>
                  <a:lstStyle/>
                  <a:p>
                    <a:pPr algn="ctr"/>
                    <a:r>
                      <a:rPr lang="en-US" sz="1000" b="1" dirty="0" smtClean="0">
                        <a:solidFill>
                          <a:schemeClr val="accent2">
                            <a:lumMod val="75000"/>
                          </a:schemeClr>
                        </a:solidFill>
                      </a:rPr>
                      <a:t>New </a:t>
                    </a:r>
                  </a:p>
                  <a:p>
                    <a:pPr algn="ctr"/>
                    <a:r>
                      <a:rPr lang="en-US" sz="1000" b="1" dirty="0" smtClean="0">
                        <a:solidFill>
                          <a:schemeClr val="accent2">
                            <a:lumMod val="75000"/>
                          </a:schemeClr>
                        </a:solidFill>
                      </a:rPr>
                      <a:t>Implementation date of IFRS 9</a:t>
                    </a:r>
                    <a:endParaRPr lang="en-US" sz="1000" b="1" dirty="0">
                      <a:solidFill>
                        <a:schemeClr val="accent2">
                          <a:lumMod val="75000"/>
                        </a:schemeClr>
                      </a:solidFill>
                    </a:endParaRPr>
                  </a:p>
                </p:txBody>
              </p:sp>
              <p:sp>
                <p:nvSpPr>
                  <p:cNvPr id="129" name="ZoneTexte 10"/>
                  <p:cNvSpPr txBox="1"/>
                  <p:nvPr/>
                </p:nvSpPr>
                <p:spPr>
                  <a:xfrm>
                    <a:off x="5585896" y="1838671"/>
                    <a:ext cx="1466062" cy="584775"/>
                  </a:xfrm>
                  <a:prstGeom prst="rect">
                    <a:avLst/>
                  </a:prstGeom>
                  <a:solidFill>
                    <a:schemeClr val="bg1"/>
                  </a:solidFill>
                </p:spPr>
                <p:txBody>
                  <a:bodyPr wrap="square" rtlCol="0">
                    <a:spAutoFit/>
                  </a:bodyPr>
                  <a:lstStyle/>
                  <a:p>
                    <a:pPr algn="ctr"/>
                    <a:r>
                      <a:rPr lang="en-US" sz="1400" dirty="0" smtClean="0">
                        <a:solidFill>
                          <a:schemeClr val="accent3">
                            <a:lumMod val="50000"/>
                          </a:schemeClr>
                        </a:solidFill>
                      </a:rPr>
                      <a:t>1 January 2016 </a:t>
                    </a:r>
                  </a:p>
                  <a:p>
                    <a:pPr algn="ctr"/>
                    <a:r>
                      <a:rPr lang="en-US" sz="900" dirty="0" smtClean="0">
                        <a:solidFill>
                          <a:schemeClr val="accent3">
                            <a:lumMod val="50000"/>
                          </a:schemeClr>
                        </a:solidFill>
                      </a:rPr>
                      <a:t>SII – Effective application of the Solvency II regime</a:t>
                    </a:r>
                    <a:endParaRPr lang="en-US" sz="1400" dirty="0">
                      <a:solidFill>
                        <a:schemeClr val="accent3">
                          <a:lumMod val="50000"/>
                        </a:schemeClr>
                      </a:solidFill>
                    </a:endParaRPr>
                  </a:p>
                </p:txBody>
              </p:sp>
              <p:cxnSp>
                <p:nvCxnSpPr>
                  <p:cNvPr id="130" name="Connecteur droit avec flèche 11"/>
                  <p:cNvCxnSpPr/>
                  <p:nvPr/>
                </p:nvCxnSpPr>
                <p:spPr>
                  <a:xfrm>
                    <a:off x="6318927" y="2428530"/>
                    <a:ext cx="0" cy="48768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ZoneTexte 15"/>
                  <p:cNvSpPr txBox="1"/>
                  <p:nvPr/>
                </p:nvSpPr>
                <p:spPr>
                  <a:xfrm>
                    <a:off x="6355140" y="3614365"/>
                    <a:ext cx="1557379" cy="584775"/>
                  </a:xfrm>
                  <a:prstGeom prst="rect">
                    <a:avLst/>
                  </a:prstGeom>
                  <a:solidFill>
                    <a:schemeClr val="bg1"/>
                  </a:solidFill>
                </p:spPr>
                <p:txBody>
                  <a:bodyPr wrap="square" rtlCol="0">
                    <a:spAutoFit/>
                  </a:bodyPr>
                  <a:lstStyle/>
                  <a:p>
                    <a:pPr algn="ctr"/>
                    <a:r>
                      <a:rPr lang="en-US" sz="1400" dirty="0" smtClean="0">
                        <a:solidFill>
                          <a:schemeClr val="tx2">
                            <a:lumMod val="75000"/>
                          </a:schemeClr>
                        </a:solidFill>
                      </a:rPr>
                      <a:t>2017/2018 ?</a:t>
                    </a:r>
                  </a:p>
                  <a:p>
                    <a:pPr algn="ctr"/>
                    <a:r>
                      <a:rPr lang="en-US" sz="900" dirty="0" smtClean="0">
                        <a:solidFill>
                          <a:schemeClr val="tx2">
                            <a:lumMod val="75000"/>
                          </a:schemeClr>
                        </a:solidFill>
                      </a:rPr>
                      <a:t>Effective date of standard IFRS 4 Phase II</a:t>
                    </a:r>
                    <a:endParaRPr lang="en-US" sz="1400" dirty="0">
                      <a:solidFill>
                        <a:schemeClr val="tx2">
                          <a:lumMod val="75000"/>
                        </a:schemeClr>
                      </a:solidFill>
                    </a:endParaRPr>
                  </a:p>
                </p:txBody>
              </p:sp>
              <p:cxnSp>
                <p:nvCxnSpPr>
                  <p:cNvPr id="132" name="Connecteur droit avec flèche 11"/>
                  <p:cNvCxnSpPr/>
                  <p:nvPr/>
                </p:nvCxnSpPr>
                <p:spPr>
                  <a:xfrm>
                    <a:off x="2898110" y="2428530"/>
                    <a:ext cx="0" cy="48768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1"/>
                  <p:cNvCxnSpPr>
                    <a:stCxn id="125" idx="0"/>
                  </p:cNvCxnSpPr>
                  <p:nvPr/>
                </p:nvCxnSpPr>
                <p:spPr>
                  <a:xfrm flipV="1">
                    <a:off x="842602" y="3079487"/>
                    <a:ext cx="0" cy="867887"/>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6"/>
                  <p:cNvCxnSpPr/>
                  <p:nvPr/>
                </p:nvCxnSpPr>
                <p:spPr>
                  <a:xfrm flipV="1">
                    <a:off x="2895596" y="3078000"/>
                    <a:ext cx="0" cy="1124233"/>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5" name="ZoneTexte 15"/>
                  <p:cNvSpPr txBox="1"/>
                  <p:nvPr/>
                </p:nvSpPr>
                <p:spPr>
                  <a:xfrm>
                    <a:off x="2116906" y="4199139"/>
                    <a:ext cx="1557379" cy="584775"/>
                  </a:xfrm>
                  <a:prstGeom prst="rect">
                    <a:avLst/>
                  </a:prstGeom>
                  <a:noFill/>
                </p:spPr>
                <p:txBody>
                  <a:bodyPr wrap="square" rtlCol="0">
                    <a:spAutoFit/>
                  </a:bodyPr>
                  <a:lstStyle/>
                  <a:p>
                    <a:pPr algn="ctr"/>
                    <a:r>
                      <a:rPr lang="en-US" sz="1400" dirty="0" smtClean="0">
                        <a:solidFill>
                          <a:schemeClr val="tx2">
                            <a:lumMod val="75000"/>
                          </a:schemeClr>
                        </a:solidFill>
                      </a:rPr>
                      <a:t>2007</a:t>
                    </a:r>
                  </a:p>
                  <a:p>
                    <a:pPr algn="ctr"/>
                    <a:r>
                      <a:rPr lang="en-US" sz="900" dirty="0" smtClean="0">
                        <a:solidFill>
                          <a:schemeClr val="tx2">
                            <a:lumMod val="75000"/>
                          </a:schemeClr>
                        </a:solidFill>
                      </a:rPr>
                      <a:t>Discussion paper (DP) published</a:t>
                    </a:r>
                    <a:endParaRPr lang="en-US" sz="1400" dirty="0">
                      <a:solidFill>
                        <a:schemeClr val="tx2">
                          <a:lumMod val="75000"/>
                        </a:schemeClr>
                      </a:solidFill>
                    </a:endParaRPr>
                  </a:p>
                </p:txBody>
              </p:sp>
              <p:sp>
                <p:nvSpPr>
                  <p:cNvPr id="136" name="ZoneTexte 15"/>
                  <p:cNvSpPr txBox="1"/>
                  <p:nvPr/>
                </p:nvSpPr>
                <p:spPr>
                  <a:xfrm>
                    <a:off x="3584232" y="4222539"/>
                    <a:ext cx="1557379" cy="584775"/>
                  </a:xfrm>
                  <a:prstGeom prst="rect">
                    <a:avLst/>
                  </a:prstGeom>
                  <a:noFill/>
                </p:spPr>
                <p:txBody>
                  <a:bodyPr wrap="square" rtlCol="0">
                    <a:spAutoFit/>
                  </a:bodyPr>
                  <a:lstStyle/>
                  <a:p>
                    <a:pPr algn="ctr"/>
                    <a:r>
                      <a:rPr lang="en-US" sz="1400" dirty="0" smtClean="0">
                        <a:solidFill>
                          <a:schemeClr val="tx2">
                            <a:lumMod val="75000"/>
                          </a:schemeClr>
                        </a:solidFill>
                      </a:rPr>
                      <a:t>2010</a:t>
                    </a:r>
                  </a:p>
                  <a:p>
                    <a:pPr algn="ctr"/>
                    <a:r>
                      <a:rPr lang="en-US" sz="900" dirty="0" smtClean="0">
                        <a:solidFill>
                          <a:schemeClr val="tx2">
                            <a:lumMod val="75000"/>
                          </a:schemeClr>
                        </a:solidFill>
                      </a:rPr>
                      <a:t>Phase II Exposure Draft (ED) issued</a:t>
                    </a:r>
                    <a:endParaRPr lang="en-US" sz="1400" dirty="0">
                      <a:solidFill>
                        <a:schemeClr val="tx2">
                          <a:lumMod val="75000"/>
                        </a:schemeClr>
                      </a:solidFill>
                    </a:endParaRPr>
                  </a:p>
                </p:txBody>
              </p:sp>
              <p:cxnSp>
                <p:nvCxnSpPr>
                  <p:cNvPr id="137" name="Connecteur droit avec flèche 16"/>
                  <p:cNvCxnSpPr/>
                  <p:nvPr/>
                </p:nvCxnSpPr>
                <p:spPr>
                  <a:xfrm flipV="1">
                    <a:off x="2052039" y="3074907"/>
                    <a:ext cx="0" cy="53945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8" name="ZoneTexte 15"/>
                  <p:cNvSpPr txBox="1"/>
                  <p:nvPr/>
                </p:nvSpPr>
                <p:spPr>
                  <a:xfrm>
                    <a:off x="1273349" y="3630764"/>
                    <a:ext cx="1557379" cy="584775"/>
                  </a:xfrm>
                  <a:prstGeom prst="rect">
                    <a:avLst/>
                  </a:prstGeom>
                  <a:noFill/>
                </p:spPr>
                <p:txBody>
                  <a:bodyPr wrap="square" rtlCol="0">
                    <a:spAutoFit/>
                  </a:bodyPr>
                  <a:lstStyle/>
                  <a:p>
                    <a:pPr algn="ctr"/>
                    <a:r>
                      <a:rPr lang="en-US" sz="1400" dirty="0" smtClean="0">
                        <a:solidFill>
                          <a:schemeClr val="tx2">
                            <a:lumMod val="75000"/>
                          </a:schemeClr>
                        </a:solidFill>
                      </a:rPr>
                      <a:t>2005</a:t>
                    </a:r>
                  </a:p>
                  <a:p>
                    <a:pPr algn="ctr"/>
                    <a:r>
                      <a:rPr lang="en-US" sz="900" dirty="0" smtClean="0">
                        <a:solidFill>
                          <a:schemeClr val="tx2">
                            <a:lumMod val="75000"/>
                          </a:schemeClr>
                        </a:solidFill>
                      </a:rPr>
                      <a:t>Effective date of IFRS 4 Phase I</a:t>
                    </a:r>
                    <a:endParaRPr lang="en-US" sz="1400" dirty="0">
                      <a:solidFill>
                        <a:schemeClr val="tx2">
                          <a:lumMod val="75000"/>
                        </a:schemeClr>
                      </a:solidFill>
                    </a:endParaRPr>
                  </a:p>
                </p:txBody>
              </p:sp>
              <p:cxnSp>
                <p:nvCxnSpPr>
                  <p:cNvPr id="139" name="Connecteur droit avec flèche 16"/>
                  <p:cNvCxnSpPr/>
                  <p:nvPr/>
                </p:nvCxnSpPr>
                <p:spPr>
                  <a:xfrm flipV="1">
                    <a:off x="5313847" y="3100658"/>
                    <a:ext cx="0" cy="539458"/>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0" name="ZoneTexte 15"/>
                  <p:cNvSpPr txBox="1"/>
                  <p:nvPr/>
                </p:nvSpPr>
                <p:spPr>
                  <a:xfrm>
                    <a:off x="4535157" y="3650831"/>
                    <a:ext cx="1557379" cy="446276"/>
                  </a:xfrm>
                  <a:prstGeom prst="rect">
                    <a:avLst/>
                  </a:prstGeom>
                  <a:noFill/>
                </p:spPr>
                <p:txBody>
                  <a:bodyPr wrap="square" rtlCol="0">
                    <a:spAutoFit/>
                  </a:bodyPr>
                  <a:lstStyle/>
                  <a:p>
                    <a:pPr algn="ctr"/>
                    <a:r>
                      <a:rPr lang="en-US" sz="1400" dirty="0" smtClean="0">
                        <a:solidFill>
                          <a:schemeClr val="tx2">
                            <a:lumMod val="75000"/>
                          </a:schemeClr>
                        </a:solidFill>
                      </a:rPr>
                      <a:t>June 2013</a:t>
                    </a:r>
                  </a:p>
                  <a:p>
                    <a:pPr algn="ctr"/>
                    <a:r>
                      <a:rPr lang="en-US" sz="900" dirty="0" smtClean="0">
                        <a:solidFill>
                          <a:schemeClr val="tx2">
                            <a:lumMod val="75000"/>
                          </a:schemeClr>
                        </a:solidFill>
                      </a:rPr>
                      <a:t>IASB revised ED</a:t>
                    </a:r>
                    <a:endParaRPr lang="en-US" sz="1400" dirty="0">
                      <a:solidFill>
                        <a:schemeClr val="tx2">
                          <a:lumMod val="75000"/>
                        </a:schemeClr>
                      </a:solidFill>
                    </a:endParaRPr>
                  </a:p>
                </p:txBody>
              </p:sp>
              <p:cxnSp>
                <p:nvCxnSpPr>
                  <p:cNvPr id="141" name="Connecteur droit avec flèche 16"/>
                  <p:cNvCxnSpPr/>
                  <p:nvPr/>
                </p:nvCxnSpPr>
                <p:spPr>
                  <a:xfrm flipV="1">
                    <a:off x="5941080" y="3078000"/>
                    <a:ext cx="0" cy="1139894"/>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2" name="ZoneTexte 15"/>
                  <p:cNvSpPr txBox="1"/>
                  <p:nvPr/>
                </p:nvSpPr>
                <p:spPr>
                  <a:xfrm>
                    <a:off x="5162390" y="4222539"/>
                    <a:ext cx="1691831" cy="446276"/>
                  </a:xfrm>
                  <a:prstGeom prst="rect">
                    <a:avLst/>
                  </a:prstGeom>
                  <a:noFill/>
                </p:spPr>
                <p:txBody>
                  <a:bodyPr wrap="square" rtlCol="0">
                    <a:spAutoFit/>
                  </a:bodyPr>
                  <a:lstStyle/>
                  <a:p>
                    <a:pPr algn="ctr"/>
                    <a:r>
                      <a:rPr lang="en-US" sz="1200" dirty="0" smtClean="0">
                        <a:solidFill>
                          <a:schemeClr val="tx2">
                            <a:lumMod val="75000"/>
                          </a:schemeClr>
                        </a:solidFill>
                      </a:rPr>
                      <a:t>Q4</a:t>
                    </a:r>
                    <a:r>
                      <a:rPr lang="en-US" sz="1400" dirty="0" smtClean="0">
                        <a:solidFill>
                          <a:schemeClr val="tx2">
                            <a:lumMod val="75000"/>
                          </a:schemeClr>
                        </a:solidFill>
                      </a:rPr>
                      <a:t> 2014 / </a:t>
                    </a:r>
                    <a:r>
                      <a:rPr lang="en-US" sz="1200" dirty="0" smtClean="0">
                        <a:solidFill>
                          <a:schemeClr val="tx2">
                            <a:lumMod val="75000"/>
                          </a:schemeClr>
                        </a:solidFill>
                      </a:rPr>
                      <a:t>H1</a:t>
                    </a:r>
                    <a:r>
                      <a:rPr lang="en-US" sz="1400" dirty="0" smtClean="0">
                        <a:solidFill>
                          <a:schemeClr val="tx2">
                            <a:lumMod val="75000"/>
                          </a:schemeClr>
                        </a:solidFill>
                      </a:rPr>
                      <a:t> 2015</a:t>
                    </a:r>
                  </a:p>
                  <a:p>
                    <a:pPr algn="ctr"/>
                    <a:r>
                      <a:rPr lang="en-US" sz="900" dirty="0" smtClean="0">
                        <a:solidFill>
                          <a:schemeClr val="tx2">
                            <a:lumMod val="75000"/>
                          </a:schemeClr>
                        </a:solidFill>
                      </a:rPr>
                      <a:t>Final Standard IASB</a:t>
                    </a:r>
                    <a:endParaRPr lang="en-US" sz="1400" dirty="0">
                      <a:solidFill>
                        <a:schemeClr val="tx2">
                          <a:lumMod val="75000"/>
                        </a:schemeClr>
                      </a:solidFill>
                    </a:endParaRPr>
                  </a:p>
                </p:txBody>
              </p:sp>
              <p:sp>
                <p:nvSpPr>
                  <p:cNvPr id="143" name="ZoneTexte 10"/>
                  <p:cNvSpPr txBox="1"/>
                  <p:nvPr/>
                </p:nvSpPr>
                <p:spPr>
                  <a:xfrm>
                    <a:off x="2162564" y="1989811"/>
                    <a:ext cx="1466062" cy="446276"/>
                  </a:xfrm>
                  <a:prstGeom prst="rect">
                    <a:avLst/>
                  </a:prstGeom>
                  <a:solidFill>
                    <a:schemeClr val="bg1"/>
                  </a:solidFill>
                </p:spPr>
                <p:txBody>
                  <a:bodyPr wrap="square" rtlCol="0">
                    <a:spAutoFit/>
                  </a:bodyPr>
                  <a:lstStyle/>
                  <a:p>
                    <a:pPr algn="ctr"/>
                    <a:r>
                      <a:rPr lang="en-US" sz="1400" dirty="0" smtClean="0">
                        <a:solidFill>
                          <a:schemeClr val="accent3">
                            <a:lumMod val="50000"/>
                          </a:schemeClr>
                        </a:solidFill>
                      </a:rPr>
                      <a:t>2007 </a:t>
                    </a:r>
                  </a:p>
                  <a:p>
                    <a:pPr algn="ctr"/>
                    <a:r>
                      <a:rPr lang="en-US" sz="900" dirty="0" smtClean="0">
                        <a:solidFill>
                          <a:schemeClr val="accent3">
                            <a:lumMod val="50000"/>
                          </a:schemeClr>
                        </a:solidFill>
                      </a:rPr>
                      <a:t>QIS 3</a:t>
                    </a:r>
                    <a:endParaRPr lang="en-US" sz="1400" dirty="0">
                      <a:solidFill>
                        <a:schemeClr val="accent3">
                          <a:lumMod val="50000"/>
                        </a:schemeClr>
                      </a:solidFill>
                    </a:endParaRPr>
                  </a:p>
                </p:txBody>
              </p:sp>
              <p:grpSp>
                <p:nvGrpSpPr>
                  <p:cNvPr id="144" name="Group 143"/>
                  <p:cNvGrpSpPr/>
                  <p:nvPr/>
                </p:nvGrpSpPr>
                <p:grpSpPr>
                  <a:xfrm>
                    <a:off x="2657545" y="1982254"/>
                    <a:ext cx="1466062" cy="933956"/>
                    <a:chOff x="2445949" y="1982254"/>
                    <a:chExt cx="1466062" cy="933956"/>
                  </a:xfrm>
                </p:grpSpPr>
                <p:cxnSp>
                  <p:nvCxnSpPr>
                    <p:cNvPr id="154" name="Connecteur droit avec flèche 11"/>
                    <p:cNvCxnSpPr/>
                    <p:nvPr/>
                  </p:nvCxnSpPr>
                  <p:spPr>
                    <a:xfrm>
                      <a:off x="3178980" y="2428530"/>
                      <a:ext cx="0" cy="48768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5" name="ZoneTexte 10"/>
                    <p:cNvSpPr txBox="1"/>
                    <p:nvPr/>
                  </p:nvSpPr>
                  <p:spPr>
                    <a:xfrm>
                      <a:off x="2445949" y="1982254"/>
                      <a:ext cx="1466062" cy="446276"/>
                    </a:xfrm>
                    <a:prstGeom prst="rect">
                      <a:avLst/>
                    </a:prstGeom>
                    <a:noFill/>
                  </p:spPr>
                  <p:txBody>
                    <a:bodyPr wrap="square" rtlCol="0">
                      <a:spAutoFit/>
                    </a:bodyPr>
                    <a:lstStyle/>
                    <a:p>
                      <a:pPr algn="ctr"/>
                      <a:r>
                        <a:rPr lang="en-US" sz="1400" dirty="0" smtClean="0">
                          <a:solidFill>
                            <a:schemeClr val="accent3">
                              <a:lumMod val="50000"/>
                            </a:schemeClr>
                          </a:solidFill>
                        </a:rPr>
                        <a:t>2008 </a:t>
                      </a:r>
                    </a:p>
                    <a:p>
                      <a:pPr algn="ctr"/>
                      <a:r>
                        <a:rPr lang="en-US" sz="900" dirty="0" smtClean="0">
                          <a:solidFill>
                            <a:schemeClr val="accent3">
                              <a:lumMod val="50000"/>
                            </a:schemeClr>
                          </a:solidFill>
                        </a:rPr>
                        <a:t> QIS 4</a:t>
                      </a:r>
                      <a:endParaRPr lang="en-US" sz="1400" dirty="0">
                        <a:solidFill>
                          <a:schemeClr val="accent3">
                            <a:lumMod val="50000"/>
                          </a:schemeClr>
                        </a:solidFill>
                      </a:endParaRPr>
                    </a:p>
                  </p:txBody>
                </p:sp>
              </p:grpSp>
              <p:grpSp>
                <p:nvGrpSpPr>
                  <p:cNvPr id="145" name="Group 144"/>
                  <p:cNvGrpSpPr/>
                  <p:nvPr/>
                </p:nvGrpSpPr>
                <p:grpSpPr>
                  <a:xfrm>
                    <a:off x="3628626" y="1989811"/>
                    <a:ext cx="1466062" cy="933956"/>
                    <a:chOff x="2445949" y="1982254"/>
                    <a:chExt cx="1466062" cy="933956"/>
                  </a:xfrm>
                </p:grpSpPr>
                <p:cxnSp>
                  <p:nvCxnSpPr>
                    <p:cNvPr id="152" name="Connecteur droit avec flèche 11"/>
                    <p:cNvCxnSpPr/>
                    <p:nvPr/>
                  </p:nvCxnSpPr>
                  <p:spPr>
                    <a:xfrm>
                      <a:off x="3178980" y="2428530"/>
                      <a:ext cx="0" cy="48768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3" name="ZoneTexte 10"/>
                    <p:cNvSpPr txBox="1"/>
                    <p:nvPr/>
                  </p:nvSpPr>
                  <p:spPr>
                    <a:xfrm>
                      <a:off x="2445949" y="1982254"/>
                      <a:ext cx="1466062" cy="446276"/>
                    </a:xfrm>
                    <a:prstGeom prst="rect">
                      <a:avLst/>
                    </a:prstGeom>
                    <a:noFill/>
                  </p:spPr>
                  <p:txBody>
                    <a:bodyPr wrap="square" rtlCol="0">
                      <a:spAutoFit/>
                    </a:bodyPr>
                    <a:lstStyle/>
                    <a:p>
                      <a:pPr algn="ctr"/>
                      <a:r>
                        <a:rPr lang="en-US" sz="1400" dirty="0" smtClean="0">
                          <a:solidFill>
                            <a:schemeClr val="accent3">
                              <a:lumMod val="50000"/>
                            </a:schemeClr>
                          </a:solidFill>
                        </a:rPr>
                        <a:t>2010 </a:t>
                      </a:r>
                    </a:p>
                    <a:p>
                      <a:pPr algn="ctr"/>
                      <a:r>
                        <a:rPr lang="en-US" sz="900" dirty="0" smtClean="0">
                          <a:solidFill>
                            <a:schemeClr val="accent3">
                              <a:lumMod val="50000"/>
                            </a:schemeClr>
                          </a:solidFill>
                        </a:rPr>
                        <a:t> QIS 5</a:t>
                      </a:r>
                      <a:endParaRPr lang="en-US" sz="1400" dirty="0">
                        <a:solidFill>
                          <a:schemeClr val="accent3">
                            <a:lumMod val="50000"/>
                          </a:schemeClr>
                        </a:solidFill>
                      </a:endParaRPr>
                    </a:p>
                  </p:txBody>
                </p:sp>
              </p:grpSp>
              <p:cxnSp>
                <p:nvCxnSpPr>
                  <p:cNvPr id="146" name="Connecteur droit avec flèche 16"/>
                  <p:cNvCxnSpPr/>
                  <p:nvPr/>
                </p:nvCxnSpPr>
                <p:spPr>
                  <a:xfrm flipV="1">
                    <a:off x="4362922" y="3079487"/>
                    <a:ext cx="0" cy="1139894"/>
                  </a:xfrm>
                  <a:prstGeom prst="straightConnector1">
                    <a:avLst/>
                  </a:prstGeom>
                  <a:ln w="190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Connecteur droit avec flèche 11"/>
                  <p:cNvCxnSpPr/>
                  <p:nvPr/>
                </p:nvCxnSpPr>
                <p:spPr>
                  <a:xfrm>
                    <a:off x="3867928" y="1718170"/>
                    <a:ext cx="0" cy="1198040"/>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8" name="ZoneTexte 10"/>
                  <p:cNvSpPr txBox="1"/>
                  <p:nvPr/>
                </p:nvSpPr>
                <p:spPr>
                  <a:xfrm>
                    <a:off x="3134897" y="1271894"/>
                    <a:ext cx="1466062" cy="446276"/>
                  </a:xfrm>
                  <a:prstGeom prst="rect">
                    <a:avLst/>
                  </a:prstGeom>
                  <a:noFill/>
                </p:spPr>
                <p:txBody>
                  <a:bodyPr wrap="square" rtlCol="0">
                    <a:spAutoFit/>
                  </a:bodyPr>
                  <a:lstStyle/>
                  <a:p>
                    <a:pPr algn="ctr"/>
                    <a:r>
                      <a:rPr lang="en-US" sz="1400" dirty="0" smtClean="0">
                        <a:solidFill>
                          <a:schemeClr val="accent3">
                            <a:lumMod val="50000"/>
                          </a:schemeClr>
                        </a:solidFill>
                      </a:rPr>
                      <a:t>2009 </a:t>
                    </a:r>
                  </a:p>
                  <a:p>
                    <a:pPr algn="ctr"/>
                    <a:r>
                      <a:rPr lang="en-US" sz="900" dirty="0" smtClean="0">
                        <a:solidFill>
                          <a:schemeClr val="accent3">
                            <a:lumMod val="50000"/>
                          </a:schemeClr>
                        </a:solidFill>
                      </a:rPr>
                      <a:t> SII - Directive adopted</a:t>
                    </a:r>
                    <a:endParaRPr lang="en-US" sz="1400" dirty="0">
                      <a:solidFill>
                        <a:schemeClr val="accent3">
                          <a:lumMod val="50000"/>
                        </a:schemeClr>
                      </a:solidFill>
                    </a:endParaRPr>
                  </a:p>
                </p:txBody>
              </p:sp>
              <p:grpSp>
                <p:nvGrpSpPr>
                  <p:cNvPr id="149" name="Group 148"/>
                  <p:cNvGrpSpPr/>
                  <p:nvPr/>
                </p:nvGrpSpPr>
                <p:grpSpPr>
                  <a:xfrm>
                    <a:off x="1621291" y="1064145"/>
                    <a:ext cx="1466062" cy="1859622"/>
                    <a:chOff x="2445949" y="1056588"/>
                    <a:chExt cx="1466062" cy="1859622"/>
                  </a:xfrm>
                </p:grpSpPr>
                <p:cxnSp>
                  <p:nvCxnSpPr>
                    <p:cNvPr id="150" name="Connecteur droit avec flèche 11"/>
                    <p:cNvCxnSpPr>
                      <a:stCxn id="151" idx="2"/>
                    </p:cNvCxnSpPr>
                    <p:nvPr/>
                  </p:nvCxnSpPr>
                  <p:spPr>
                    <a:xfrm>
                      <a:off x="3178980" y="1779863"/>
                      <a:ext cx="0" cy="1136347"/>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1" name="ZoneTexte 10"/>
                    <p:cNvSpPr txBox="1"/>
                    <p:nvPr/>
                  </p:nvSpPr>
                  <p:spPr>
                    <a:xfrm>
                      <a:off x="2445949" y="1056588"/>
                      <a:ext cx="1466062" cy="723275"/>
                    </a:xfrm>
                    <a:prstGeom prst="rect">
                      <a:avLst/>
                    </a:prstGeom>
                    <a:noFill/>
                  </p:spPr>
                  <p:txBody>
                    <a:bodyPr wrap="square" rtlCol="0">
                      <a:spAutoFit/>
                    </a:bodyPr>
                    <a:lstStyle/>
                    <a:p>
                      <a:pPr algn="ctr"/>
                      <a:r>
                        <a:rPr lang="en-US" sz="1400" dirty="0" smtClean="0">
                          <a:solidFill>
                            <a:schemeClr val="accent3">
                              <a:lumMod val="50000"/>
                            </a:schemeClr>
                          </a:solidFill>
                        </a:rPr>
                        <a:t>2006 </a:t>
                      </a:r>
                    </a:p>
                    <a:p>
                      <a:pPr algn="ctr"/>
                      <a:r>
                        <a:rPr lang="en-US" sz="900" dirty="0" smtClean="0">
                          <a:solidFill>
                            <a:schemeClr val="accent3">
                              <a:lumMod val="50000"/>
                            </a:schemeClr>
                          </a:solidFill>
                        </a:rPr>
                        <a:t> QIS 1 / QIS 2</a:t>
                      </a:r>
                    </a:p>
                    <a:p>
                      <a:pPr algn="ctr"/>
                      <a:r>
                        <a:rPr lang="en-US" sz="900" dirty="0" smtClean="0">
                          <a:solidFill>
                            <a:schemeClr val="accent3">
                              <a:lumMod val="50000"/>
                            </a:schemeClr>
                          </a:solidFill>
                        </a:rPr>
                        <a:t>Pillars 1-2-3</a:t>
                      </a:r>
                    </a:p>
                    <a:p>
                      <a:pPr algn="ctr"/>
                      <a:r>
                        <a:rPr lang="en-US" sz="900" dirty="0" smtClean="0">
                          <a:solidFill>
                            <a:schemeClr val="accent3">
                              <a:lumMod val="50000"/>
                            </a:schemeClr>
                          </a:solidFill>
                        </a:rPr>
                        <a:t>development</a:t>
                      </a:r>
                      <a:endParaRPr lang="en-US" sz="900" dirty="0">
                        <a:solidFill>
                          <a:schemeClr val="accent3">
                            <a:lumMod val="50000"/>
                          </a:schemeClr>
                        </a:solidFill>
                      </a:endParaRPr>
                    </a:p>
                  </p:txBody>
                </p:sp>
              </p:grpSp>
            </p:grpSp>
            <p:sp>
              <p:nvSpPr>
                <p:cNvPr id="123" name="TextBox 122"/>
                <p:cNvSpPr txBox="1"/>
                <p:nvPr/>
              </p:nvSpPr>
              <p:spPr>
                <a:xfrm>
                  <a:off x="318654" y="657460"/>
                  <a:ext cx="1836357" cy="461665"/>
                </a:xfrm>
                <a:prstGeom prst="rect">
                  <a:avLst/>
                </a:prstGeom>
                <a:noFill/>
              </p:spPr>
              <p:txBody>
                <a:bodyPr wrap="square" rtlCol="0">
                  <a:spAutoFit/>
                </a:bodyPr>
                <a:lstStyle/>
                <a:p>
                  <a:r>
                    <a:rPr lang="fr-FR" sz="2400" u="sng" dirty="0">
                      <a:solidFill>
                        <a:schemeClr val="accent3">
                          <a:lumMod val="75000"/>
                        </a:schemeClr>
                      </a:solidFill>
                    </a:rPr>
                    <a:t>Solvency II</a:t>
                  </a:r>
                </a:p>
              </p:txBody>
            </p:sp>
            <p:sp>
              <p:nvSpPr>
                <p:cNvPr id="124" name="TextBox 123"/>
                <p:cNvSpPr txBox="1"/>
                <p:nvPr/>
              </p:nvSpPr>
              <p:spPr>
                <a:xfrm>
                  <a:off x="318654" y="4413621"/>
                  <a:ext cx="2054252" cy="461665"/>
                </a:xfrm>
                <a:prstGeom prst="rect">
                  <a:avLst/>
                </a:prstGeom>
                <a:noFill/>
              </p:spPr>
              <p:txBody>
                <a:bodyPr wrap="square" rtlCol="0">
                  <a:spAutoFit/>
                </a:bodyPr>
                <a:lstStyle/>
                <a:p>
                  <a:r>
                    <a:rPr lang="fr-FR" sz="2400" u="sng" dirty="0" smtClean="0">
                      <a:solidFill>
                        <a:schemeClr val="tx2">
                          <a:lumMod val="75000"/>
                        </a:schemeClr>
                      </a:solidFill>
                    </a:rPr>
                    <a:t>IFRS 4 </a:t>
                  </a:r>
                  <a:r>
                    <a:rPr lang="fr-FR" sz="1400" u="sng" dirty="0" smtClean="0">
                      <a:solidFill>
                        <a:schemeClr val="tx2">
                          <a:lumMod val="75000"/>
                        </a:schemeClr>
                      </a:solidFill>
                    </a:rPr>
                    <a:t>Phase 2</a:t>
                  </a:r>
                  <a:endParaRPr lang="fr-FR" sz="1400" u="sng" dirty="0">
                    <a:solidFill>
                      <a:schemeClr val="tx2">
                        <a:lumMod val="75000"/>
                      </a:schemeClr>
                    </a:solidFill>
                  </a:endParaRPr>
                </a:p>
              </p:txBody>
            </p:sp>
          </p:grpSp>
          <p:cxnSp>
            <p:nvCxnSpPr>
              <p:cNvPr id="120" name="Connecteur droit avec flèche 11"/>
              <p:cNvCxnSpPr/>
              <p:nvPr/>
            </p:nvCxnSpPr>
            <p:spPr>
              <a:xfrm>
                <a:off x="6342855" y="1211851"/>
                <a:ext cx="0" cy="1192956"/>
              </a:xfrm>
              <a:prstGeom prst="straightConnector1">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1" name="ZoneTexte 10"/>
              <p:cNvSpPr txBox="1"/>
              <p:nvPr/>
            </p:nvSpPr>
            <p:spPr>
              <a:xfrm>
                <a:off x="5609824" y="627075"/>
                <a:ext cx="1466062" cy="584775"/>
              </a:xfrm>
              <a:prstGeom prst="rect">
                <a:avLst/>
              </a:prstGeom>
              <a:solidFill>
                <a:schemeClr val="bg1"/>
              </a:solidFill>
            </p:spPr>
            <p:txBody>
              <a:bodyPr wrap="square" rtlCol="0">
                <a:spAutoFit/>
              </a:bodyPr>
              <a:lstStyle/>
              <a:p>
                <a:pPr algn="ctr"/>
                <a:r>
                  <a:rPr lang="en-US" sz="1400" dirty="0" smtClean="0">
                    <a:solidFill>
                      <a:schemeClr val="accent3">
                        <a:lumMod val="50000"/>
                      </a:schemeClr>
                    </a:solidFill>
                  </a:rPr>
                  <a:t>2014</a:t>
                </a:r>
              </a:p>
              <a:p>
                <a:pPr algn="ctr"/>
                <a:r>
                  <a:rPr lang="en-US" sz="900" dirty="0">
                    <a:solidFill>
                      <a:schemeClr val="accent3">
                        <a:lumMod val="50000"/>
                      </a:schemeClr>
                    </a:solidFill>
                  </a:rPr>
                  <a:t>Plenary vote on </a:t>
                </a:r>
                <a:endParaRPr lang="en-US" sz="900" dirty="0" smtClean="0">
                  <a:solidFill>
                    <a:schemeClr val="accent3">
                      <a:lumMod val="50000"/>
                    </a:schemeClr>
                  </a:solidFill>
                </a:endParaRPr>
              </a:p>
              <a:p>
                <a:pPr algn="ctr"/>
                <a:r>
                  <a:rPr lang="en-US" sz="900" dirty="0" smtClean="0">
                    <a:solidFill>
                      <a:schemeClr val="accent3">
                        <a:lumMod val="50000"/>
                      </a:schemeClr>
                    </a:solidFill>
                  </a:rPr>
                  <a:t>Omnibus II *</a:t>
                </a:r>
                <a:endParaRPr lang="en-US" sz="900" dirty="0">
                  <a:solidFill>
                    <a:schemeClr val="accent3">
                      <a:lumMod val="50000"/>
                    </a:schemeClr>
                  </a:solidFill>
                </a:endParaRPr>
              </a:p>
            </p:txBody>
          </p:sp>
        </p:grpSp>
        <p:sp>
          <p:nvSpPr>
            <p:cNvPr id="118" name="TextBox 117"/>
            <p:cNvSpPr txBox="1"/>
            <p:nvPr/>
          </p:nvSpPr>
          <p:spPr>
            <a:xfrm>
              <a:off x="6130002" y="4760239"/>
              <a:ext cx="2879229" cy="230832"/>
            </a:xfrm>
            <a:prstGeom prst="rect">
              <a:avLst/>
            </a:prstGeom>
            <a:noFill/>
          </p:spPr>
          <p:txBody>
            <a:bodyPr wrap="square" rtlCol="0">
              <a:spAutoFit/>
            </a:bodyPr>
            <a:lstStyle/>
            <a:p>
              <a:r>
                <a:rPr lang="en-US" sz="900" dirty="0" smtClean="0">
                  <a:solidFill>
                    <a:srgbClr val="757477"/>
                  </a:solidFill>
                </a:rPr>
                <a:t>* Omnibus II is the legislation to amend Solvency II</a:t>
              </a:r>
              <a:endParaRPr lang="en-US" sz="900" dirty="0">
                <a:solidFill>
                  <a:srgbClr val="757477"/>
                </a:solidFill>
              </a:endParaRPr>
            </a:p>
          </p:txBody>
        </p:sp>
      </p:grpSp>
    </p:spTree>
    <p:extLst>
      <p:ext uri="{BB962C8B-B14F-4D97-AF65-F5344CB8AC3E}">
        <p14:creationId xmlns:p14="http://schemas.microsoft.com/office/powerpoint/2010/main" val="2685160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44488" y="1110884"/>
            <a:ext cx="8448675" cy="5015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6A8D"/>
              </a:buClr>
              <a:buFont typeface="Wingdings" pitchFamily="2" charset="2"/>
              <a:buChar char="q"/>
              <a:defRPr sz="1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6A8D"/>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Because it was not feasible to complete the project in time for the many entities that would adopt IFRS in 2005, the IASB split the project into two phases.</a:t>
            </a:r>
          </a:p>
          <a:p>
            <a:endParaRPr lang="en-US" dirty="0" smtClean="0"/>
          </a:p>
          <a:p>
            <a:endParaRPr lang="fr-FR" dirty="0"/>
          </a:p>
        </p:txBody>
      </p:sp>
      <p:sp>
        <p:nvSpPr>
          <p:cNvPr id="2" name="Title 1"/>
          <p:cNvSpPr>
            <a:spLocks noGrp="1"/>
          </p:cNvSpPr>
          <p:nvPr>
            <p:ph type="title"/>
          </p:nvPr>
        </p:nvSpPr>
        <p:spPr>
          <a:xfrm>
            <a:off x="350838" y="262446"/>
            <a:ext cx="8442325" cy="706437"/>
          </a:xfrm>
        </p:spPr>
        <p:txBody>
          <a:bodyPr/>
          <a:lstStyle/>
          <a:p>
            <a:r>
              <a:rPr lang="en-US" sz="1600" dirty="0" smtClean="0"/>
              <a:t>Financial reporting for insurance contracts</a:t>
            </a:r>
            <a:br>
              <a:rPr lang="en-US" sz="1600" dirty="0" smtClean="0"/>
            </a:br>
            <a:r>
              <a:rPr lang="en-US" dirty="0" smtClean="0"/>
              <a:t>Phase 1 towards Phase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243954"/>
              </p:ext>
            </p:extLst>
          </p:nvPr>
        </p:nvGraphicFramePr>
        <p:xfrm>
          <a:off x="344487" y="1700331"/>
          <a:ext cx="8448675" cy="453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353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2010">
  <a:themeElements>
    <a:clrScheme name="Scor theme">
      <a:dk1>
        <a:srgbClr val="006A8D"/>
      </a:dk1>
      <a:lt1>
        <a:sysClr val="window" lastClr="FFFFFF"/>
      </a:lt1>
      <a:dk2>
        <a:srgbClr val="006A8D"/>
      </a:dk2>
      <a:lt2>
        <a:srgbClr val="ABCEDA"/>
      </a:lt2>
      <a:accent1>
        <a:srgbClr val="006A8D"/>
      </a:accent1>
      <a:accent2>
        <a:srgbClr val="1B91AD"/>
      </a:accent2>
      <a:accent3>
        <a:srgbClr val="84B823"/>
      </a:accent3>
      <a:accent4>
        <a:srgbClr val="C9EAC5"/>
      </a:accent4>
      <a:accent5>
        <a:srgbClr val="7993C1"/>
      </a:accent5>
      <a:accent6>
        <a:srgbClr val="757477"/>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OR- Corporate">
  <a:themeElements>
    <a:clrScheme name="Scor theme">
      <a:dk1>
        <a:srgbClr val="000000"/>
      </a:dk1>
      <a:lt1>
        <a:srgbClr val="FFFFFF"/>
      </a:lt1>
      <a:dk2>
        <a:srgbClr val="006A8D"/>
      </a:dk2>
      <a:lt2>
        <a:srgbClr val="ABCEDA"/>
      </a:lt2>
      <a:accent1>
        <a:srgbClr val="006A8D"/>
      </a:accent1>
      <a:accent2>
        <a:srgbClr val="1B91AD"/>
      </a:accent2>
      <a:accent3>
        <a:srgbClr val="84B823"/>
      </a:accent3>
      <a:accent4>
        <a:srgbClr val="C9EAC5"/>
      </a:accent4>
      <a:accent5>
        <a:srgbClr val="7993C1"/>
      </a:accent5>
      <a:accent6>
        <a:srgbClr val="757477"/>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COR- P&amp;C">
  <a:themeElements>
    <a:clrScheme name="Scor theme">
      <a:dk1>
        <a:srgbClr val="000000"/>
      </a:dk1>
      <a:lt1>
        <a:srgbClr val="FFFFFF"/>
      </a:lt1>
      <a:dk2>
        <a:srgbClr val="006A8D"/>
      </a:dk2>
      <a:lt2>
        <a:srgbClr val="ABCEDA"/>
      </a:lt2>
      <a:accent1>
        <a:srgbClr val="006A8D"/>
      </a:accent1>
      <a:accent2>
        <a:srgbClr val="1B91AD"/>
      </a:accent2>
      <a:accent3>
        <a:srgbClr val="84B823"/>
      </a:accent3>
      <a:accent4>
        <a:srgbClr val="C9EAC5"/>
      </a:accent4>
      <a:accent5>
        <a:srgbClr val="7993C1"/>
      </a:accent5>
      <a:accent6>
        <a:srgbClr val="757477"/>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COR- Life">
  <a:themeElements>
    <a:clrScheme name="Scor theme">
      <a:dk1>
        <a:srgbClr val="000000"/>
      </a:dk1>
      <a:lt1>
        <a:srgbClr val="FFFFFF"/>
      </a:lt1>
      <a:dk2>
        <a:srgbClr val="006A8D"/>
      </a:dk2>
      <a:lt2>
        <a:srgbClr val="ABCEDA"/>
      </a:lt2>
      <a:accent1>
        <a:srgbClr val="006A8D"/>
      </a:accent1>
      <a:accent2>
        <a:srgbClr val="1B91AD"/>
      </a:accent2>
      <a:accent3>
        <a:srgbClr val="84B823"/>
      </a:accent3>
      <a:accent4>
        <a:srgbClr val="C9EAC5"/>
      </a:accent4>
      <a:accent5>
        <a:srgbClr val="7993C1"/>
      </a:accent5>
      <a:accent6>
        <a:srgbClr val="757477"/>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COR- Global investment">
  <a:themeElements>
    <a:clrScheme name="Scor theme">
      <a:dk1>
        <a:srgbClr val="000000"/>
      </a:dk1>
      <a:lt1>
        <a:srgbClr val="FFFFFF"/>
      </a:lt1>
      <a:dk2>
        <a:srgbClr val="006A8D"/>
      </a:dk2>
      <a:lt2>
        <a:srgbClr val="ABCEDA"/>
      </a:lt2>
      <a:accent1>
        <a:srgbClr val="006A8D"/>
      </a:accent1>
      <a:accent2>
        <a:srgbClr val="1B91AD"/>
      </a:accent2>
      <a:accent3>
        <a:srgbClr val="84B823"/>
      </a:accent3>
      <a:accent4>
        <a:srgbClr val="C9EAC5"/>
      </a:accent4>
      <a:accent5>
        <a:srgbClr val="7993C1"/>
      </a:accent5>
      <a:accent6>
        <a:srgbClr val="757477"/>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1_SCOR- Corporate">
  <a:themeElements>
    <a:clrScheme name="Scor theme">
      <a:dk1>
        <a:srgbClr val="000000"/>
      </a:dk1>
      <a:lt1>
        <a:srgbClr val="FFFFFF"/>
      </a:lt1>
      <a:dk2>
        <a:srgbClr val="006A8D"/>
      </a:dk2>
      <a:lt2>
        <a:srgbClr val="ABCEDA"/>
      </a:lt2>
      <a:accent1>
        <a:srgbClr val="006A8D"/>
      </a:accent1>
      <a:accent2>
        <a:srgbClr val="1B91AD"/>
      </a:accent2>
      <a:accent3>
        <a:srgbClr val="84B823"/>
      </a:accent3>
      <a:accent4>
        <a:srgbClr val="C9EAC5"/>
      </a:accent4>
      <a:accent5>
        <a:srgbClr val="7993C1"/>
      </a:accent5>
      <a:accent6>
        <a:srgbClr val="757477"/>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rgbClr val="006A8D"/>
          </a:solidFill>
        </a:ln>
      </a:spPr>
      <a:bodyPr rtlCol="0" anchor="ctr"/>
      <a:lstStyle>
        <a:defPPr algn="ctr">
          <a:defRPr sz="1000" dirty="0" smtClean="0">
            <a:solidFill>
              <a:srgbClr val="65014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template_2010</Template>
  <TotalTime>0</TotalTime>
  <Words>3719</Words>
  <Application>Microsoft Office PowerPoint</Application>
  <PresentationFormat>On-screen Show (4:3)</PresentationFormat>
  <Paragraphs>535</Paragraphs>
  <Slides>41</Slides>
  <Notes>30</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template_2010</vt:lpstr>
      <vt:lpstr>SCOR- Corporate</vt:lpstr>
      <vt:lpstr>SCOR- P&amp;C</vt:lpstr>
      <vt:lpstr>SCOR- Life</vt:lpstr>
      <vt:lpstr>SCOR- Global investment</vt:lpstr>
      <vt:lpstr>1_SCOR- Corporate</vt:lpstr>
      <vt:lpstr>IFRS 4 Phase II: L’oeuvre au noir</vt:lpstr>
      <vt:lpstr>A few personal encounters with IFRS 4 Phase 2</vt:lpstr>
      <vt:lpstr>A few encounters with IFRS 4 Phase 2</vt:lpstr>
      <vt:lpstr>IAA and IASB</vt:lpstr>
      <vt:lpstr>The IAA Committees</vt:lpstr>
      <vt:lpstr>The IAA Sections</vt:lpstr>
      <vt:lpstr>PowerPoint Presentation</vt:lpstr>
      <vt:lpstr>Timelines comparison for both Solvency II and IFRS Phase II</vt:lpstr>
      <vt:lpstr>Financial reporting for insurance contracts Phase 1 towards Phase 2</vt:lpstr>
      <vt:lpstr>PowerPoint Presentation</vt:lpstr>
      <vt:lpstr>Building Block Approach (BBA)</vt:lpstr>
      <vt:lpstr>Impact of IFRS 15 “Revenue from contracts with customers”</vt:lpstr>
      <vt:lpstr>New Format of Insurance Companies’ Income Statement</vt:lpstr>
      <vt:lpstr>Two Accounting Policy Variants for the Income Statement</vt:lpstr>
      <vt:lpstr>Contractual Service Margin: A non-life example</vt:lpstr>
      <vt:lpstr>Contractual Service Margin: Endowment Insurance Zero-Profit-at-Issue</vt:lpstr>
      <vt:lpstr>Contractual Service Margin: Amortization of CSM in the first four years</vt:lpstr>
      <vt:lpstr>Contractual Service Margin: Currently Decided Features</vt:lpstr>
      <vt:lpstr>Building Block Approach (BBA) - Example</vt:lpstr>
      <vt:lpstr>PowerPoint Presentation</vt:lpstr>
      <vt:lpstr>Risk allowance</vt:lpstr>
      <vt:lpstr>Risk adjustment</vt:lpstr>
      <vt:lpstr>Risk adjustment – Y/E calculation</vt:lpstr>
      <vt:lpstr>PowerPoint Presentation</vt:lpstr>
      <vt:lpstr>Challenges</vt:lpstr>
      <vt:lpstr>Confidence interval disclosure</vt:lpstr>
      <vt:lpstr>Solutions</vt:lpstr>
      <vt:lpstr>PowerPoint Presentation</vt:lpstr>
      <vt:lpstr>Example - Assumptions</vt:lpstr>
      <vt:lpstr>Balance Sheet as at 1 January 2014</vt:lpstr>
      <vt:lpstr>Balance Sheet as at 1 April 2014 assuming no changes</vt:lpstr>
      <vt:lpstr>Balance Sheet as at 1 April 2014 assuming Yield Curve changes</vt:lpstr>
      <vt:lpstr>Proxy Estimation of Yield Curve Changes</vt:lpstr>
      <vt:lpstr>Balance Sheet as at 1 April 2014 assuming Yield Curve and ULR changes</vt:lpstr>
      <vt:lpstr>Comparison of the proxy and of the exact amount of “second-order” effect</vt:lpstr>
      <vt:lpstr>Conclusions of this example</vt:lpstr>
      <vt:lpstr>PowerPoint Presentation</vt:lpstr>
      <vt:lpstr>Conclusions</vt:lpstr>
      <vt:lpstr>Conclusions</vt:lpstr>
      <vt:lpstr>Next IAA meeting in Zurich in April 2015</vt:lpstr>
      <vt:lpstr>Further reading</vt:lpstr>
    </vt:vector>
  </TitlesOfParts>
  <Company>SCOR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du stage Gestion des rentes non vie</dc:title>
  <dc:creator>DOLEZON Julie</dc:creator>
  <cp:lastModifiedBy>Guy Castagnoli</cp:lastModifiedBy>
  <cp:revision>731</cp:revision>
  <cp:lastPrinted>2012-11-30T12:56:46Z</cp:lastPrinted>
  <dcterms:created xsi:type="dcterms:W3CDTF">2012-11-22T08:43:12Z</dcterms:created>
  <dcterms:modified xsi:type="dcterms:W3CDTF">2014-11-12T13:45:46Z</dcterms:modified>
</cp:coreProperties>
</file>